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2" r:id="rId4"/>
    <p:sldId id="270" r:id="rId5"/>
    <p:sldId id="287" r:id="rId6"/>
    <p:sldId id="268" r:id="rId7"/>
    <p:sldId id="275" r:id="rId8"/>
    <p:sldId id="267" r:id="rId9"/>
    <p:sldId id="266" r:id="rId10"/>
    <p:sldId id="264" r:id="rId11"/>
    <p:sldId id="263" r:id="rId12"/>
    <p:sldId id="285" r:id="rId13"/>
    <p:sldId id="289" r:id="rId14"/>
    <p:sldId id="284" r:id="rId15"/>
    <p:sldId id="283" r:id="rId16"/>
    <p:sldId id="282" r:id="rId17"/>
    <p:sldId id="281" r:id="rId18"/>
    <p:sldId id="280" r:id="rId19"/>
    <p:sldId id="262" r:id="rId20"/>
    <p:sldId id="293" r:id="rId21"/>
    <p:sldId id="299" r:id="rId22"/>
    <p:sldId id="298" r:id="rId23"/>
    <p:sldId id="297" r:id="rId24"/>
    <p:sldId id="292" r:id="rId25"/>
    <p:sldId id="291" r:id="rId26"/>
    <p:sldId id="308" r:id="rId27"/>
    <p:sldId id="316" r:id="rId28"/>
    <p:sldId id="302" r:id="rId29"/>
    <p:sldId id="261" r:id="rId30"/>
    <p:sldId id="310" r:id="rId31"/>
    <p:sldId id="260" r:id="rId32"/>
    <p:sldId id="25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95F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36E9E40-9961-4C2C-B30A-10B15315962B}"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850B76-E8D2-4776-BA2A-F0E33C21A050}" type="slidenum">
              <a:rPr lang="en-US" smtClean="0"/>
              <a:t>‹#›</a:t>
            </a:fld>
            <a:endParaRPr lang="en-US"/>
          </a:p>
        </p:txBody>
      </p:sp>
    </p:spTree>
    <p:extLst>
      <p:ext uri="{BB962C8B-B14F-4D97-AF65-F5344CB8AC3E}">
        <p14:creationId xmlns:p14="http://schemas.microsoft.com/office/powerpoint/2010/main" val="23339678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6E9E40-9961-4C2C-B30A-10B15315962B}"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850B76-E8D2-4776-BA2A-F0E33C21A050}" type="slidenum">
              <a:rPr lang="en-US" smtClean="0"/>
              <a:t>‹#›</a:t>
            </a:fld>
            <a:endParaRPr lang="en-US"/>
          </a:p>
        </p:txBody>
      </p:sp>
    </p:spTree>
    <p:extLst>
      <p:ext uri="{BB962C8B-B14F-4D97-AF65-F5344CB8AC3E}">
        <p14:creationId xmlns:p14="http://schemas.microsoft.com/office/powerpoint/2010/main" val="15866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6E9E40-9961-4C2C-B30A-10B15315962B}"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850B76-E8D2-4776-BA2A-F0E33C21A050}" type="slidenum">
              <a:rPr lang="en-US" smtClean="0"/>
              <a:t>‹#›</a:t>
            </a:fld>
            <a:endParaRPr lang="en-US"/>
          </a:p>
        </p:txBody>
      </p:sp>
    </p:spTree>
    <p:extLst>
      <p:ext uri="{BB962C8B-B14F-4D97-AF65-F5344CB8AC3E}">
        <p14:creationId xmlns:p14="http://schemas.microsoft.com/office/powerpoint/2010/main" val="3993802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6E9E40-9961-4C2C-B30A-10B15315962B}"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850B76-E8D2-4776-BA2A-F0E33C21A050}" type="slidenum">
              <a:rPr lang="en-US" smtClean="0"/>
              <a:t>‹#›</a:t>
            </a:fld>
            <a:endParaRPr lang="en-US"/>
          </a:p>
        </p:txBody>
      </p:sp>
    </p:spTree>
    <p:extLst>
      <p:ext uri="{BB962C8B-B14F-4D97-AF65-F5344CB8AC3E}">
        <p14:creationId xmlns:p14="http://schemas.microsoft.com/office/powerpoint/2010/main" val="2215444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36E9E40-9961-4C2C-B30A-10B15315962B}"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850B76-E8D2-4776-BA2A-F0E33C21A050}" type="slidenum">
              <a:rPr lang="en-US" smtClean="0"/>
              <a:t>‹#›</a:t>
            </a:fld>
            <a:endParaRPr lang="en-US"/>
          </a:p>
        </p:txBody>
      </p:sp>
    </p:spTree>
    <p:extLst>
      <p:ext uri="{BB962C8B-B14F-4D97-AF65-F5344CB8AC3E}">
        <p14:creationId xmlns:p14="http://schemas.microsoft.com/office/powerpoint/2010/main" val="4274917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36E9E40-9961-4C2C-B30A-10B15315962B}" type="datetimeFigureOut">
              <a:rPr lang="en-US" smtClean="0"/>
              <a:t>5/26/2023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850B76-E8D2-4776-BA2A-F0E33C21A050}" type="slidenum">
              <a:rPr lang="en-US" smtClean="0"/>
              <a:t>‹#›</a:t>
            </a:fld>
            <a:endParaRPr lang="en-US"/>
          </a:p>
        </p:txBody>
      </p:sp>
    </p:spTree>
    <p:extLst>
      <p:ext uri="{BB962C8B-B14F-4D97-AF65-F5344CB8AC3E}">
        <p14:creationId xmlns:p14="http://schemas.microsoft.com/office/powerpoint/2010/main" val="2749768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36E9E40-9961-4C2C-B30A-10B15315962B}" type="datetimeFigureOut">
              <a:rPr lang="en-US" smtClean="0"/>
              <a:t>5/26/2023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850B76-E8D2-4776-BA2A-F0E33C21A050}" type="slidenum">
              <a:rPr lang="en-US" smtClean="0"/>
              <a:t>‹#›</a:t>
            </a:fld>
            <a:endParaRPr lang="en-US"/>
          </a:p>
        </p:txBody>
      </p:sp>
    </p:spTree>
    <p:extLst>
      <p:ext uri="{BB962C8B-B14F-4D97-AF65-F5344CB8AC3E}">
        <p14:creationId xmlns:p14="http://schemas.microsoft.com/office/powerpoint/2010/main" val="2781923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36E9E40-9961-4C2C-B30A-10B15315962B}" type="datetimeFigureOut">
              <a:rPr lang="en-US" smtClean="0"/>
              <a:t>5/26/2023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850B76-E8D2-4776-BA2A-F0E33C21A050}" type="slidenum">
              <a:rPr lang="en-US" smtClean="0"/>
              <a:t>‹#›</a:t>
            </a:fld>
            <a:endParaRPr lang="en-US"/>
          </a:p>
        </p:txBody>
      </p:sp>
    </p:spTree>
    <p:extLst>
      <p:ext uri="{BB962C8B-B14F-4D97-AF65-F5344CB8AC3E}">
        <p14:creationId xmlns:p14="http://schemas.microsoft.com/office/powerpoint/2010/main" val="3481180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E9E40-9961-4C2C-B30A-10B15315962B}" type="datetimeFigureOut">
              <a:rPr lang="en-US" smtClean="0"/>
              <a:t>5/26/2023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850B76-E8D2-4776-BA2A-F0E33C21A050}" type="slidenum">
              <a:rPr lang="en-US" smtClean="0"/>
              <a:t>‹#›</a:t>
            </a:fld>
            <a:endParaRPr lang="en-US"/>
          </a:p>
        </p:txBody>
      </p:sp>
    </p:spTree>
    <p:extLst>
      <p:ext uri="{BB962C8B-B14F-4D97-AF65-F5344CB8AC3E}">
        <p14:creationId xmlns:p14="http://schemas.microsoft.com/office/powerpoint/2010/main" val="1041408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36E9E40-9961-4C2C-B30A-10B15315962B}" type="datetimeFigureOut">
              <a:rPr lang="en-US" smtClean="0"/>
              <a:t>5/26/2023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850B76-E8D2-4776-BA2A-F0E33C21A050}" type="slidenum">
              <a:rPr lang="en-US" smtClean="0"/>
              <a:t>‹#›</a:t>
            </a:fld>
            <a:endParaRPr lang="en-US"/>
          </a:p>
        </p:txBody>
      </p:sp>
    </p:spTree>
    <p:extLst>
      <p:ext uri="{BB962C8B-B14F-4D97-AF65-F5344CB8AC3E}">
        <p14:creationId xmlns:p14="http://schemas.microsoft.com/office/powerpoint/2010/main" val="20869744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36E9E40-9961-4C2C-B30A-10B15315962B}" type="datetimeFigureOut">
              <a:rPr lang="en-US" smtClean="0"/>
              <a:t>5/26/2023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850B76-E8D2-4776-BA2A-F0E33C21A050}" type="slidenum">
              <a:rPr lang="en-US" smtClean="0"/>
              <a:t>‹#›</a:t>
            </a:fld>
            <a:endParaRPr lang="en-US"/>
          </a:p>
        </p:txBody>
      </p:sp>
    </p:spTree>
    <p:extLst>
      <p:ext uri="{BB962C8B-B14F-4D97-AF65-F5344CB8AC3E}">
        <p14:creationId xmlns:p14="http://schemas.microsoft.com/office/powerpoint/2010/main" val="2683208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6E9E40-9961-4C2C-B30A-10B15315962B}" type="datetimeFigureOut">
              <a:rPr lang="en-US" smtClean="0"/>
              <a:t>5/26/2023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850B76-E8D2-4776-BA2A-F0E33C21A050}" type="slidenum">
              <a:rPr lang="en-US" smtClean="0"/>
              <a:t>‹#›</a:t>
            </a:fld>
            <a:endParaRPr lang="en-US"/>
          </a:p>
        </p:txBody>
      </p:sp>
    </p:spTree>
    <p:extLst>
      <p:ext uri="{BB962C8B-B14F-4D97-AF65-F5344CB8AC3E}">
        <p14:creationId xmlns:p14="http://schemas.microsoft.com/office/powerpoint/2010/main" val="501832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University_of_California,_San_Diego" TargetMode="External"/><Relationship Id="rId3" Type="http://schemas.openxmlformats.org/officeDocument/2006/relationships/hyperlink" Target="https://www.google.com/search?sxsrf=APwXEdeKOnJiko73yhgdhSt1kikVObe7Lw:1685043669268&amp;q=html&amp;stick=H4sIAAAAAAAAAONgVuLQz9U3ME43MljEypJRkpsDAL_FE5wTAAAA&amp;sa=X&amp;ved=2ahUKEwjpxNnqnJH_AhWZoWMGHUVvClwQmxMoAXoECEIQAw" TargetMode="External"/><Relationship Id="rId7" Type="http://schemas.openxmlformats.org/officeDocument/2006/relationships/hyperlink" Target="https://en.wikipedia.org/wiki/National_Institutes_of_Health" TargetMode="External"/><Relationship Id="rId2" Type="http://schemas.openxmlformats.org/officeDocument/2006/relationships/hyperlink" Target="https://www.google.com/search?sxsrf=APwXEdeKOnJiko73yhgdhSt1kikVObe7Lw:1685043669268&amp;q=neuroscience+information+framework+data+format&amp;sa=X&amp;ved=2ahUKEwjpxNnqnJH_AhWZoWMGHUVvClwQ6BMoAHoECEIQAg" TargetMode="External"/><Relationship Id="rId1" Type="http://schemas.openxmlformats.org/officeDocument/2006/relationships/slideLayout" Target="../slideLayouts/slideLayout2.xml"/><Relationship Id="rId6" Type="http://schemas.openxmlformats.org/officeDocument/2006/relationships/hyperlink" Target="https://www.google.com/search?sxsrf=APwXEdeKOnJiko73yhgdhSt1kikVObe7Lw:1685043669268&amp;q=csv&amp;stick=H4sIAAAAAAAAAONgVuLUz9U3MMqoyktexMqcXFwGAAMPZqgTAAAA&amp;sa=X&amp;ved=2ahUKEwjpxNnqnJH_AhWZoWMGHUVvClwQmxMoBHoECEIQBg" TargetMode="External"/><Relationship Id="rId5" Type="http://schemas.openxmlformats.org/officeDocument/2006/relationships/hyperlink" Target="https://www.google.com/search?sxsrf=APwXEdeKOnJiko73yhgdhSt1kikVObe7Lw:1685043669268&amp;q=json&amp;stick=H4sIAAAAAAAAAONgVuLUz9U3ME3OKylZxMqSVZyfBwBhEe2DFAAAAA&amp;sa=X&amp;ved=2ahUKEwjpxNnqnJH_AhWZoWMGHUVvClwQmxMoA3oECEIQBQ" TargetMode="External"/><Relationship Id="rId4" Type="http://schemas.openxmlformats.org/officeDocument/2006/relationships/hyperlink" Target="https://www.google.com/search?sxsrf=APwXEdeKOnJiko73yhgdhSt1kikVObe7Lw:1685043669268&amp;q=xml&amp;stick=H4sIAAAAAAAAAONgVuLQz9U3sDA3MV3EylyRmwMAaPi6ZhIAAAA&amp;sa=X&amp;ved=2ahUKEwjpxNnqnJH_AhWZoWMGHUVvClwQmxMoAnoECEIQBA"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10343" y="1091070"/>
            <a:ext cx="8721635" cy="2017813"/>
          </a:xfrm>
        </p:spPr>
        <p:txBody>
          <a:bodyPr>
            <a:normAutofit fontScale="90000"/>
          </a:bodyPr>
          <a:lstStyle/>
          <a:p>
            <a:pPr algn="l"/>
            <a:r>
              <a:rPr lang="en-US" dirty="0">
                <a:solidFill>
                  <a:schemeClr val="tx2">
                    <a:lumMod val="50000"/>
                  </a:schemeClr>
                </a:solidFill>
                <a:latin typeface="Arial" panose="020B0604020202020204" pitchFamily="34" charset="0"/>
                <a:cs typeface="Arial" panose="020B0604020202020204" pitchFamily="34" charset="0"/>
              </a:rPr>
              <a:t>Introduction to </a:t>
            </a:r>
            <a:r>
              <a:rPr lang="en-US" dirty="0" smtClean="0">
                <a:solidFill>
                  <a:schemeClr val="tx2">
                    <a:lumMod val="50000"/>
                  </a:schemeClr>
                </a:solidFill>
                <a:latin typeface="Arial" panose="020B0604020202020204" pitchFamily="34" charset="0"/>
                <a:cs typeface="Arial" panose="020B0604020202020204" pitchFamily="34" charset="0"/>
              </a:rPr>
              <a:t>Databases </a:t>
            </a:r>
            <a:r>
              <a:rPr lang="en-US" dirty="0">
                <a:solidFill>
                  <a:schemeClr val="tx2">
                    <a:lumMod val="50000"/>
                  </a:schemeClr>
                </a:solidFill>
                <a:latin typeface="Arial" panose="020B0604020202020204" pitchFamily="34" charset="0"/>
                <a:cs typeface="Arial" panose="020B0604020202020204" pitchFamily="34" charset="0"/>
              </a:rPr>
              <a:t>and </a:t>
            </a:r>
            <a:r>
              <a:rPr lang="en-US" dirty="0" smtClean="0">
                <a:solidFill>
                  <a:schemeClr val="tx2">
                    <a:lumMod val="50000"/>
                  </a:schemeClr>
                </a:solidFill>
                <a:latin typeface="Arial" panose="020B0604020202020204" pitchFamily="34" charset="0"/>
                <a:cs typeface="Arial" panose="020B0604020202020204" pitchFamily="34" charset="0"/>
              </a:rPr>
              <a:t>Ontologies</a:t>
            </a:r>
            <a:r>
              <a:rPr lang="en-US" dirty="0">
                <a:solidFill>
                  <a:srgbClr val="FF0000"/>
                </a:solidFill>
                <a:latin typeface="Arial" panose="020B0604020202020204" pitchFamily="34" charset="0"/>
                <a:cs typeface="Arial" panose="020B0604020202020204" pitchFamily="34" charset="0"/>
              </a:rPr>
              <a:t/>
            </a:r>
            <a:br>
              <a:rPr lang="en-US" dirty="0">
                <a:solidFill>
                  <a:srgbClr val="FF0000"/>
                </a:solidFill>
                <a:latin typeface="Arial" panose="020B0604020202020204" pitchFamily="34" charset="0"/>
                <a:cs typeface="Arial" panose="020B0604020202020204" pitchFamily="34" charset="0"/>
              </a:rPr>
            </a:br>
            <a:endParaRPr lang="en-US" dirty="0">
              <a:solidFill>
                <a:srgbClr val="FF0000"/>
              </a:solidFill>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1214846" y="4243388"/>
            <a:ext cx="5741125" cy="1672047"/>
          </a:xfrm>
        </p:spPr>
        <p:txBody>
          <a:bodyPr>
            <a:normAutofit/>
          </a:bodyPr>
          <a:lstStyle/>
          <a:p>
            <a:pPr algn="l"/>
            <a:r>
              <a:rPr lang="en-US" sz="2800" dirty="0" smtClean="0">
                <a:solidFill>
                  <a:schemeClr val="tx2">
                    <a:lumMod val="50000"/>
                  </a:schemeClr>
                </a:solidFill>
                <a:latin typeface="Arial" panose="020B0604020202020204" pitchFamily="34" charset="0"/>
                <a:cs typeface="Arial" panose="020B0604020202020204" pitchFamily="34" charset="0"/>
              </a:rPr>
              <a:t>Sadia </a:t>
            </a:r>
            <a:r>
              <a:rPr lang="en-US" sz="2800" dirty="0" err="1" smtClean="0">
                <a:solidFill>
                  <a:schemeClr val="tx2">
                    <a:lumMod val="50000"/>
                  </a:schemeClr>
                </a:solidFill>
                <a:latin typeface="Arial" panose="020B0604020202020204" pitchFamily="34" charset="0"/>
                <a:cs typeface="Arial" panose="020B0604020202020204" pitchFamily="34" charset="0"/>
              </a:rPr>
              <a:t>Madhuri</a:t>
            </a:r>
            <a:r>
              <a:rPr lang="en-US" sz="2800" dirty="0" smtClean="0">
                <a:solidFill>
                  <a:schemeClr val="tx2">
                    <a:lumMod val="50000"/>
                  </a:schemeClr>
                </a:solidFill>
                <a:latin typeface="Arial" panose="020B0604020202020204" pitchFamily="34" charset="0"/>
                <a:cs typeface="Arial" panose="020B0604020202020204" pitchFamily="34" charset="0"/>
              </a:rPr>
              <a:t> </a:t>
            </a:r>
            <a:r>
              <a:rPr lang="en-US" sz="2800" dirty="0" err="1" smtClean="0">
                <a:solidFill>
                  <a:schemeClr val="tx2">
                    <a:lumMod val="50000"/>
                  </a:schemeClr>
                </a:solidFill>
                <a:latin typeface="Arial" panose="020B0604020202020204" pitchFamily="34" charset="0"/>
                <a:cs typeface="Arial" panose="020B0604020202020204" pitchFamily="34" charset="0"/>
              </a:rPr>
              <a:t>Rasha</a:t>
            </a:r>
            <a:endParaRPr lang="en-US" sz="2800" dirty="0" smtClean="0">
              <a:solidFill>
                <a:schemeClr val="tx2">
                  <a:lumMod val="50000"/>
                </a:schemeClr>
              </a:solidFill>
              <a:latin typeface="Arial" panose="020B0604020202020204" pitchFamily="34" charset="0"/>
              <a:cs typeface="Arial" panose="020B0604020202020204" pitchFamily="34" charset="0"/>
            </a:endParaRPr>
          </a:p>
          <a:p>
            <a:pPr algn="l"/>
            <a:r>
              <a:rPr lang="en-US" sz="2800" dirty="0" smtClean="0">
                <a:solidFill>
                  <a:schemeClr val="tx2">
                    <a:lumMod val="50000"/>
                  </a:schemeClr>
                </a:solidFill>
                <a:latin typeface="Arial" panose="020B0604020202020204" pitchFamily="34" charset="0"/>
                <a:cs typeface="Arial" panose="020B0604020202020204" pitchFamily="34" charset="0"/>
              </a:rPr>
              <a:t>B160305043</a:t>
            </a:r>
            <a:endParaRPr lang="en-US" sz="2800" dirty="0">
              <a:solidFill>
                <a:schemeClr val="tx2">
                  <a:lumMod val="50000"/>
                </a:schemeClr>
              </a:solidFill>
              <a:latin typeface="Arial" panose="020B0604020202020204" pitchFamily="34" charset="0"/>
              <a:cs typeface="Arial" panose="020B0604020202020204" pitchFamily="34" charset="0"/>
            </a:endParaRPr>
          </a:p>
        </p:txBody>
      </p:sp>
      <p:sp>
        <p:nvSpPr>
          <p:cNvPr id="4" name="Rectangle 3"/>
          <p:cNvSpPr/>
          <p:nvPr/>
        </p:nvSpPr>
        <p:spPr>
          <a:xfrm>
            <a:off x="0" y="-91440"/>
            <a:ext cx="12192000" cy="574766"/>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sz="2400" b="1" dirty="0"/>
          </a:p>
        </p:txBody>
      </p:sp>
      <p:cxnSp>
        <p:nvCxnSpPr>
          <p:cNvPr id="6" name="Straight Connector 5"/>
          <p:cNvCxnSpPr/>
          <p:nvPr/>
        </p:nvCxnSpPr>
        <p:spPr>
          <a:xfrm flipV="1">
            <a:off x="1214846" y="2872506"/>
            <a:ext cx="5564777" cy="23539"/>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V="1">
            <a:off x="1214846" y="2743200"/>
            <a:ext cx="6244045" cy="8504"/>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1214846" y="3020160"/>
            <a:ext cx="4637315" cy="16295"/>
          </a:xfrm>
          <a:prstGeom prst="line">
            <a:avLst/>
          </a:prstGeom>
          <a:ln w="28575">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0" y="6283234"/>
            <a:ext cx="12192000" cy="574766"/>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b="1" dirty="0" smtClean="0"/>
          </a:p>
          <a:p>
            <a:r>
              <a:rPr lang="en-US" b="1" dirty="0"/>
              <a:t>	</a:t>
            </a:r>
            <a:r>
              <a:rPr lang="en-US" b="1" dirty="0" smtClean="0"/>
              <a:t>26/05/23 	    Computer Science and Engineering Department, </a:t>
            </a:r>
            <a:r>
              <a:rPr lang="en-US" b="1" dirty="0" err="1" smtClean="0"/>
              <a:t>Jagannath</a:t>
            </a:r>
            <a:r>
              <a:rPr lang="en-US" b="1" dirty="0" smtClean="0"/>
              <a:t> University		1								</a:t>
            </a:r>
            <a:endParaRPr lang="en-US" sz="2400" dirty="0"/>
          </a:p>
        </p:txBody>
      </p:sp>
      <p:pic>
        <p:nvPicPr>
          <p:cNvPr id="21" name="Pictur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84527" y="587829"/>
            <a:ext cx="2107474" cy="1436914"/>
          </a:xfrm>
          <a:prstGeom prst="rect">
            <a:avLst/>
          </a:prstGeom>
        </p:spPr>
      </p:pic>
      <p:pic>
        <p:nvPicPr>
          <p:cNvPr id="10" name="Content Placeholder 1"/>
          <p:cNvPicPr>
            <a:picLocks noChangeAspect="1"/>
          </p:cNvPicPr>
          <p:nvPr/>
        </p:nvPicPr>
        <p:blipFill rotWithShape="1">
          <a:blip r:embed="rId3"/>
          <a:srcRect l="56639" t="18687" r="11799" b="27277"/>
          <a:stretch/>
        </p:blipFill>
        <p:spPr>
          <a:xfrm>
            <a:off x="7733211" y="2155372"/>
            <a:ext cx="4193178" cy="3924698"/>
          </a:xfrm>
          <a:prstGeom prst="rect">
            <a:avLst/>
          </a:prstGeom>
        </p:spPr>
      </p:pic>
    </p:spTree>
    <p:extLst>
      <p:ext uri="{BB962C8B-B14F-4D97-AF65-F5344CB8AC3E}">
        <p14:creationId xmlns:p14="http://schemas.microsoft.com/office/powerpoint/2010/main" val="13979642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a:srcRect l="16081" t="20440" r="53564" b="25569"/>
          <a:stretch/>
        </p:blipFill>
        <p:spPr>
          <a:xfrm>
            <a:off x="7498080" y="1579594"/>
            <a:ext cx="4274820" cy="4274819"/>
          </a:xfrm>
          <a:prstGeom prst="rect">
            <a:avLst/>
          </a:prstGeom>
        </p:spPr>
      </p:pic>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Data Federation VS Data Warehouse</a:t>
            </a: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10</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752621" y="1113825"/>
            <a:ext cx="6575642" cy="5350345"/>
          </a:xfrm>
          <a:prstGeom prst="rect">
            <a:avLst/>
          </a:prstGeom>
        </p:spPr>
        <p:txBody>
          <a:bodyPr wrap="square">
            <a:normAutofit fontScale="92500"/>
          </a:bodyPr>
          <a:lstStyle/>
          <a:p>
            <a:pPr algn="just"/>
            <a:r>
              <a:rPr lang="en-US" sz="2400" b="1" u="sng" dirty="0">
                <a:solidFill>
                  <a:srgbClr val="C00000"/>
                </a:solidFill>
              </a:rPr>
              <a:t>Data Federation VS Data </a:t>
            </a:r>
            <a:r>
              <a:rPr lang="en-US" sz="2400" b="1" u="sng" dirty="0" smtClean="0">
                <a:solidFill>
                  <a:srgbClr val="C00000"/>
                </a:solidFill>
              </a:rPr>
              <a:t>Warehouse:</a:t>
            </a:r>
          </a:p>
          <a:p>
            <a:pPr algn="just"/>
            <a:endParaRPr lang="en-US" sz="2400" u="sng" dirty="0">
              <a:solidFill>
                <a:srgbClr val="C00000"/>
              </a:solidFill>
            </a:endParaRPr>
          </a:p>
          <a:p>
            <a:pPr algn="just"/>
            <a:r>
              <a:rPr lang="en-US" sz="2400" dirty="0" smtClean="0"/>
              <a:t>Data </a:t>
            </a:r>
            <a:r>
              <a:rPr lang="en-US" sz="2400" dirty="0"/>
              <a:t>federation software creates a single repository that doesn’t contain the data itself, rather its metadata (information about the actual data/its location</a:t>
            </a:r>
            <a:r>
              <a:rPr lang="en-US" sz="2400" dirty="0" smtClean="0"/>
              <a:t>). It involves </a:t>
            </a:r>
            <a:r>
              <a:rPr lang="en-US" sz="2400" dirty="0"/>
              <a:t>transformation, cleansing, and possibly even enrichment of </a:t>
            </a:r>
            <a:r>
              <a:rPr lang="en-US" sz="2400" dirty="0" smtClean="0"/>
              <a:t>data in a decentralized manner while </a:t>
            </a:r>
            <a:r>
              <a:rPr lang="en-US" sz="2400" dirty="0"/>
              <a:t>data warehouse or enterprise data warehouse (EDW</a:t>
            </a:r>
            <a:r>
              <a:rPr lang="en-US" sz="2400" dirty="0" smtClean="0"/>
              <a:t>) is a </a:t>
            </a:r>
            <a:r>
              <a:rPr lang="en-US" sz="2400" dirty="0"/>
              <a:t>major alternative to a data </a:t>
            </a:r>
            <a:r>
              <a:rPr lang="en-US" sz="2400" dirty="0" smtClean="0"/>
              <a:t>federation. It creates a </a:t>
            </a:r>
            <a:r>
              <a:rPr lang="en-US" sz="2400" dirty="0"/>
              <a:t>centralized repository that pulls data from multiple sources for </a:t>
            </a:r>
            <a:r>
              <a:rPr lang="en-US" sz="2400" dirty="0" smtClean="0"/>
              <a:t>analysis and integrates data physically. </a:t>
            </a:r>
          </a:p>
          <a:p>
            <a:pPr algn="just"/>
            <a:r>
              <a:rPr lang="en-US" sz="2400" dirty="0" smtClean="0"/>
              <a:t>DF does not need </a:t>
            </a:r>
            <a:r>
              <a:rPr lang="en-US" sz="2400" dirty="0"/>
              <a:t>to move or copy </a:t>
            </a:r>
            <a:r>
              <a:rPr lang="en-US" sz="2400" dirty="0" smtClean="0"/>
              <a:t>data and </a:t>
            </a:r>
            <a:r>
              <a:rPr lang="en-US" sz="2400" dirty="0"/>
              <a:t>it prevents data from being changed</a:t>
            </a:r>
            <a:r>
              <a:rPr lang="en-US" sz="2400" dirty="0" smtClean="0"/>
              <a:t>. </a:t>
            </a:r>
            <a:r>
              <a:rPr lang="en-US" sz="2400" dirty="0"/>
              <a:t>While an </a:t>
            </a:r>
            <a:r>
              <a:rPr lang="en-US" sz="2400" dirty="0" smtClean="0"/>
              <a:t>EDW </a:t>
            </a:r>
            <a:r>
              <a:rPr lang="en-US" sz="2400" dirty="0"/>
              <a:t>moves data into a single </a:t>
            </a:r>
            <a:r>
              <a:rPr lang="en-US" sz="2400" dirty="0" smtClean="0"/>
              <a:t>repository and updates data.</a:t>
            </a:r>
          </a:p>
          <a:p>
            <a:endParaRPr lang="en-US" sz="2000" dirty="0">
              <a:solidFill>
                <a:srgbClr val="4D5156"/>
              </a:solidFill>
              <a:latin typeface="Google Sans"/>
            </a:endParaRPr>
          </a:p>
        </p:txBody>
      </p:sp>
    </p:spTree>
    <p:extLst>
      <p:ext uri="{BB962C8B-B14F-4D97-AF65-F5344CB8AC3E}">
        <p14:creationId xmlns:p14="http://schemas.microsoft.com/office/powerpoint/2010/main" val="39015701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Structured vs Unstructured Data</a:t>
            </a: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11</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p:cNvSpPr>
            <a:spLocks noGrp="1"/>
          </p:cNvSpPr>
          <p:nvPr>
            <p:ph idx="1"/>
          </p:nvPr>
        </p:nvSpPr>
        <p:spPr>
          <a:xfrm>
            <a:off x="838200" y="1345474"/>
            <a:ext cx="10515600" cy="4702629"/>
          </a:xfrm>
        </p:spPr>
        <p:txBody>
          <a:bodyPr>
            <a:normAutofit fontScale="77500" lnSpcReduction="20000"/>
          </a:bodyPr>
          <a:lstStyle/>
          <a:p>
            <a:pPr marL="0" indent="0" algn="just">
              <a:buClr>
                <a:srgbClr val="C00000"/>
              </a:buClr>
              <a:buNone/>
            </a:pPr>
            <a:r>
              <a:rPr lang="en-US" sz="3300" dirty="0" smtClean="0"/>
              <a:t>Two main categories of data is: structured and unstructured data type.</a:t>
            </a:r>
          </a:p>
          <a:p>
            <a:pPr marL="0" indent="0" algn="just">
              <a:buClr>
                <a:srgbClr val="C00000"/>
              </a:buClr>
              <a:buNone/>
            </a:pPr>
            <a:endParaRPr lang="en-US" dirty="0" smtClean="0"/>
          </a:p>
          <a:p>
            <a:pPr algn="just">
              <a:buClr>
                <a:srgbClr val="C00000"/>
              </a:buClr>
              <a:buFont typeface="Wingdings" panose="05000000000000000000" pitchFamily="2" charset="2"/>
              <a:buChar char="q"/>
            </a:pPr>
            <a:r>
              <a:rPr lang="en-US" dirty="0" smtClean="0"/>
              <a:t>Structured </a:t>
            </a:r>
            <a:r>
              <a:rPr lang="en-US" dirty="0"/>
              <a:t>data is highly specific and is stored in a predefined format, where unstructured data is a compilation of many varied types of data that are stored in their native formats. This means that structured data takes advantage of </a:t>
            </a:r>
            <a:r>
              <a:rPr lang="en-US" b="1" dirty="0"/>
              <a:t>schema-on-write</a:t>
            </a:r>
            <a:r>
              <a:rPr lang="en-US" dirty="0"/>
              <a:t> and unstructured data employs </a:t>
            </a:r>
            <a:r>
              <a:rPr lang="en-US" b="1" dirty="0"/>
              <a:t>schema-on-read</a:t>
            </a:r>
            <a:r>
              <a:rPr lang="en-US" b="1" dirty="0" smtClean="0"/>
              <a:t>.</a:t>
            </a:r>
          </a:p>
          <a:p>
            <a:pPr marL="0" indent="0" algn="just">
              <a:buClr>
                <a:srgbClr val="C00000"/>
              </a:buClr>
              <a:buNone/>
            </a:pPr>
            <a:endParaRPr lang="en-US" dirty="0" smtClean="0"/>
          </a:p>
          <a:p>
            <a:pPr algn="just">
              <a:buClr>
                <a:srgbClr val="C00000"/>
              </a:buClr>
              <a:buFont typeface="Wingdings" panose="05000000000000000000" pitchFamily="2" charset="2"/>
              <a:buChar char="q"/>
            </a:pPr>
            <a:r>
              <a:rPr lang="en-US" dirty="0"/>
              <a:t> Structured data consists of clearly </a:t>
            </a:r>
            <a:r>
              <a:rPr lang="en-US" dirty="0" smtClean="0"/>
              <a:t>defined standardized </a:t>
            </a:r>
            <a:r>
              <a:rPr lang="en-US" dirty="0"/>
              <a:t>data types with patterns that make them easily </a:t>
            </a:r>
            <a:r>
              <a:rPr lang="en-US" dirty="0" smtClean="0"/>
              <a:t>searchable while </a:t>
            </a:r>
            <a:r>
              <a:rPr lang="en-US" dirty="0"/>
              <a:t>Unstructured </a:t>
            </a:r>
            <a:r>
              <a:rPr lang="en-US" dirty="0" smtClean="0"/>
              <a:t>data is more </a:t>
            </a:r>
            <a:r>
              <a:rPr lang="en-US" dirty="0"/>
              <a:t>difficult to collect, process, and analyze</a:t>
            </a:r>
            <a:r>
              <a:rPr lang="en-US" dirty="0" smtClean="0"/>
              <a:t>.</a:t>
            </a:r>
          </a:p>
          <a:p>
            <a:pPr marL="0" indent="0" algn="just">
              <a:buClr>
                <a:srgbClr val="C00000"/>
              </a:buClr>
              <a:buNone/>
            </a:pPr>
            <a:endParaRPr lang="en-US" dirty="0" smtClean="0"/>
          </a:p>
          <a:p>
            <a:pPr algn="just">
              <a:buClr>
                <a:srgbClr val="C00000"/>
              </a:buClr>
              <a:buFont typeface="Wingdings" panose="05000000000000000000" pitchFamily="2" charset="2"/>
              <a:buChar char="q"/>
            </a:pPr>
            <a:r>
              <a:rPr lang="en-US" dirty="0"/>
              <a:t>Common examples of </a:t>
            </a:r>
            <a:r>
              <a:rPr lang="en-US" dirty="0" smtClean="0"/>
              <a:t>structured </a:t>
            </a:r>
            <a:r>
              <a:rPr lang="en-US" dirty="0"/>
              <a:t>data include customer relationship management (CRM), invoicing systems, product databases, and contact lists. Unstructured data includes various content such as documents, videos, audio files, posts on social media, and emails.</a:t>
            </a:r>
          </a:p>
        </p:txBody>
      </p:sp>
    </p:spTree>
    <p:extLst>
      <p:ext uri="{BB962C8B-B14F-4D97-AF65-F5344CB8AC3E}">
        <p14:creationId xmlns:p14="http://schemas.microsoft.com/office/powerpoint/2010/main" val="27263134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Requirements for Effective Data Sharing</a:t>
            </a:r>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12</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ontent Placeholder 1"/>
          <p:cNvSpPr>
            <a:spLocks noGrp="1"/>
          </p:cNvSpPr>
          <p:nvPr>
            <p:ph idx="1"/>
          </p:nvPr>
        </p:nvSpPr>
        <p:spPr>
          <a:xfrm>
            <a:off x="852267" y="1294228"/>
            <a:ext cx="5632939" cy="5135770"/>
          </a:xfrm>
        </p:spPr>
        <p:txBody>
          <a:bodyPr>
            <a:normAutofit/>
          </a:bodyPr>
          <a:lstStyle/>
          <a:p>
            <a:pPr>
              <a:buClr>
                <a:srgbClr val="C00000"/>
              </a:buClr>
              <a:buFont typeface="Wingdings" panose="05000000000000000000" pitchFamily="2" charset="2"/>
              <a:buChar char="q"/>
            </a:pPr>
            <a:r>
              <a:rPr lang="en-US" dirty="0" smtClean="0"/>
              <a:t> Discoverability</a:t>
            </a:r>
          </a:p>
          <a:p>
            <a:pPr lvl="1">
              <a:buClr>
                <a:srgbClr val="C00000"/>
              </a:buClr>
              <a:buFont typeface="Symbol" panose="05050102010706020507" pitchFamily="18" charset="2"/>
              <a:buChar char=""/>
            </a:pPr>
            <a:r>
              <a:rPr lang="en-US" dirty="0"/>
              <a:t> </a:t>
            </a:r>
            <a:r>
              <a:rPr lang="en-US" dirty="0" smtClean="0"/>
              <a:t>Data can be found</a:t>
            </a:r>
          </a:p>
          <a:p>
            <a:pPr>
              <a:buClr>
                <a:srgbClr val="C00000"/>
              </a:buClr>
              <a:buFont typeface="Wingdings" panose="05000000000000000000" pitchFamily="2" charset="2"/>
              <a:buChar char="q"/>
            </a:pPr>
            <a:r>
              <a:rPr lang="en-US" dirty="0"/>
              <a:t> </a:t>
            </a:r>
            <a:r>
              <a:rPr lang="en-US" dirty="0" smtClean="0"/>
              <a:t>Accessibility</a:t>
            </a:r>
          </a:p>
          <a:p>
            <a:pPr lvl="1">
              <a:buClr>
                <a:srgbClr val="C00000"/>
              </a:buClr>
              <a:buFont typeface="Symbol" panose="05050102010706020507" pitchFamily="18" charset="2"/>
              <a:buChar char=""/>
            </a:pPr>
            <a:r>
              <a:rPr lang="en-US" dirty="0" smtClean="0"/>
              <a:t>Data can be accessed</a:t>
            </a:r>
          </a:p>
          <a:p>
            <a:pPr>
              <a:buClr>
                <a:srgbClr val="C00000"/>
              </a:buClr>
              <a:buFont typeface="Wingdings" panose="05000000000000000000" pitchFamily="2" charset="2"/>
              <a:buChar char="q"/>
            </a:pPr>
            <a:r>
              <a:rPr lang="en-US" dirty="0"/>
              <a:t> </a:t>
            </a:r>
            <a:r>
              <a:rPr lang="en-US" dirty="0" err="1" smtClean="0"/>
              <a:t>Assessability</a:t>
            </a:r>
            <a:endParaRPr lang="en-US" dirty="0" smtClean="0"/>
          </a:p>
          <a:p>
            <a:pPr lvl="1">
              <a:buClr>
                <a:srgbClr val="C00000"/>
              </a:buClr>
              <a:buFont typeface="Symbol" panose="05050102010706020507" pitchFamily="18" charset="2"/>
              <a:buChar char=""/>
            </a:pPr>
            <a:r>
              <a:rPr lang="en-US" dirty="0" smtClean="0"/>
              <a:t>The reliability of the data can be determined</a:t>
            </a:r>
          </a:p>
          <a:p>
            <a:pPr>
              <a:buClr>
                <a:srgbClr val="C00000"/>
              </a:buClr>
              <a:buFont typeface="Wingdings" panose="05000000000000000000" pitchFamily="2" charset="2"/>
              <a:buChar char="q"/>
            </a:pPr>
            <a:r>
              <a:rPr lang="en-US" dirty="0" smtClean="0"/>
              <a:t> Understandability</a:t>
            </a:r>
          </a:p>
          <a:p>
            <a:pPr lvl="1">
              <a:buClr>
                <a:srgbClr val="C00000"/>
              </a:buClr>
              <a:buFont typeface="Symbol" panose="05050102010706020507" pitchFamily="18" charset="2"/>
              <a:buChar char=""/>
            </a:pPr>
            <a:r>
              <a:rPr lang="en-US" dirty="0" smtClean="0"/>
              <a:t>Data can be understood</a:t>
            </a:r>
          </a:p>
          <a:p>
            <a:pPr>
              <a:buClr>
                <a:srgbClr val="C00000"/>
              </a:buClr>
              <a:buFont typeface="Wingdings" panose="05000000000000000000" pitchFamily="2" charset="2"/>
              <a:buChar char="q"/>
            </a:pPr>
            <a:r>
              <a:rPr lang="en-US" dirty="0"/>
              <a:t> </a:t>
            </a:r>
            <a:r>
              <a:rPr lang="en-US" dirty="0" smtClean="0"/>
              <a:t>Usability</a:t>
            </a:r>
          </a:p>
          <a:p>
            <a:pPr lvl="1">
              <a:buClr>
                <a:srgbClr val="C00000"/>
              </a:buClr>
              <a:buFont typeface="Symbol" panose="05050102010706020507" pitchFamily="18" charset="2"/>
              <a:buChar char=""/>
            </a:pPr>
            <a:r>
              <a:rPr lang="en-US" dirty="0" smtClean="0"/>
              <a:t>Data are in a usable form</a:t>
            </a:r>
          </a:p>
        </p:txBody>
      </p:sp>
      <p:sp>
        <p:nvSpPr>
          <p:cNvPr id="3" name="TextBox 2"/>
          <p:cNvSpPr txBox="1"/>
          <p:nvPr/>
        </p:nvSpPr>
        <p:spPr>
          <a:xfrm>
            <a:off x="6485206" y="1294228"/>
            <a:ext cx="4756052" cy="2800767"/>
          </a:xfrm>
          <a:prstGeom prst="rect">
            <a:avLst/>
          </a:prstGeom>
          <a:noFill/>
        </p:spPr>
        <p:txBody>
          <a:bodyPr wrap="square" rtlCol="0">
            <a:spAutoFit/>
          </a:bodyPr>
          <a:lstStyle/>
          <a:p>
            <a:pPr>
              <a:buClr>
                <a:srgbClr val="C00000"/>
              </a:buClr>
              <a:buFont typeface="Wingdings" panose="05000000000000000000" pitchFamily="2" charset="2"/>
              <a:buChar char="q"/>
            </a:pPr>
            <a:r>
              <a:rPr lang="en-US" sz="2400" dirty="0"/>
              <a:t> </a:t>
            </a:r>
            <a:r>
              <a:rPr lang="en-US" sz="2800" dirty="0"/>
              <a:t>Population</a:t>
            </a:r>
          </a:p>
          <a:p>
            <a:pPr lvl="1">
              <a:buClr>
                <a:srgbClr val="C00000"/>
              </a:buClr>
              <a:buFont typeface="Symbol" panose="05050102010706020507" pitchFamily="18" charset="2"/>
              <a:buChar char=""/>
            </a:pPr>
            <a:r>
              <a:rPr lang="en-US" sz="2400" dirty="0"/>
              <a:t>Comprehensive coverage of domain</a:t>
            </a:r>
          </a:p>
          <a:p>
            <a:pPr lvl="1">
              <a:buClr>
                <a:srgbClr val="C00000"/>
              </a:buClr>
              <a:buFont typeface="Symbol" panose="05050102010706020507" pitchFamily="18" charset="2"/>
              <a:buChar char=""/>
            </a:pPr>
            <a:r>
              <a:rPr lang="en-US" sz="2400" dirty="0"/>
              <a:t>Up to date information</a:t>
            </a:r>
          </a:p>
          <a:p>
            <a:pPr>
              <a:buClr>
                <a:srgbClr val="C00000"/>
              </a:buClr>
              <a:buFont typeface="Wingdings" panose="05000000000000000000" pitchFamily="2" charset="2"/>
              <a:buChar char="q"/>
            </a:pPr>
            <a:r>
              <a:rPr lang="en-US" sz="2800" dirty="0"/>
              <a:t> Trusted source</a:t>
            </a:r>
          </a:p>
          <a:p>
            <a:pPr lvl="1">
              <a:buClr>
                <a:srgbClr val="C00000"/>
              </a:buClr>
              <a:buFont typeface="Symbol" panose="05050102010706020507" pitchFamily="18" charset="2"/>
              <a:buChar char=""/>
            </a:pPr>
            <a:r>
              <a:rPr lang="en-US" sz="2400" dirty="0"/>
              <a:t>Provenance of data</a:t>
            </a:r>
          </a:p>
          <a:p>
            <a:pPr lvl="1">
              <a:buClr>
                <a:srgbClr val="C00000"/>
              </a:buClr>
              <a:buFont typeface="Symbol" panose="05050102010706020507" pitchFamily="18" charset="2"/>
              <a:buChar char=""/>
            </a:pPr>
            <a:r>
              <a:rPr lang="en-US" sz="2400" dirty="0"/>
              <a:t>Quality of curation</a:t>
            </a:r>
            <a:endParaRPr lang="en-US" sz="1600" dirty="0"/>
          </a:p>
        </p:txBody>
      </p:sp>
      <p:pic>
        <p:nvPicPr>
          <p:cNvPr id="7" name="Content Placeholder 1"/>
          <p:cNvPicPr>
            <a:picLocks noChangeAspect="1"/>
          </p:cNvPicPr>
          <p:nvPr/>
        </p:nvPicPr>
        <p:blipFill rotWithShape="1">
          <a:blip r:embed="rId2"/>
          <a:srcRect l="47394" t="41779" r="43700" b="30418"/>
          <a:stretch/>
        </p:blipFill>
        <p:spPr>
          <a:xfrm flipH="1">
            <a:off x="10331219" y="2903819"/>
            <a:ext cx="1441681" cy="3241517"/>
          </a:xfrm>
          <a:prstGeom prst="rect">
            <a:avLst/>
          </a:prstGeom>
        </p:spPr>
      </p:pic>
    </p:spTree>
    <p:extLst>
      <p:ext uri="{BB962C8B-B14F-4D97-AF65-F5344CB8AC3E}">
        <p14:creationId xmlns:p14="http://schemas.microsoft.com/office/powerpoint/2010/main" val="122488269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Introduction to Ontologies</a:t>
            </a:r>
            <a:endParaRPr lang="en-US" sz="40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13</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https://www.bioontology.org/</a:t>
            </a:r>
            <a:endParaRPr lang="en-US" sz="1600" dirty="0"/>
          </a:p>
        </p:txBody>
      </p:sp>
      <p:pic>
        <p:nvPicPr>
          <p:cNvPr id="2" name="Content Placeholder 1"/>
          <p:cNvPicPr>
            <a:picLocks noGrp="1" noChangeAspect="1"/>
          </p:cNvPicPr>
          <p:nvPr>
            <p:ph idx="1"/>
          </p:nvPr>
        </p:nvPicPr>
        <p:blipFill rotWithShape="1">
          <a:blip r:embed="rId2"/>
          <a:srcRect l="-241" t="9079" r="1841" b="5063"/>
          <a:stretch/>
        </p:blipFill>
        <p:spPr>
          <a:xfrm>
            <a:off x="1615984" y="968188"/>
            <a:ext cx="8960031" cy="4395488"/>
          </a:xfrm>
          <a:prstGeom prst="rect">
            <a:avLst/>
          </a:prstGeom>
        </p:spPr>
      </p:pic>
      <p:sp>
        <p:nvSpPr>
          <p:cNvPr id="3" name="Rectangle 2"/>
          <p:cNvSpPr/>
          <p:nvPr/>
        </p:nvSpPr>
        <p:spPr>
          <a:xfrm>
            <a:off x="2272937" y="5069762"/>
            <a:ext cx="2338252" cy="397457"/>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own Arrow 7"/>
          <p:cNvSpPr/>
          <p:nvPr/>
        </p:nvSpPr>
        <p:spPr>
          <a:xfrm rot="3729745">
            <a:off x="7432263" y="1196058"/>
            <a:ext cx="730072" cy="1064936"/>
          </a:xfrm>
          <a:prstGeom prst="downArrow">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flipH="1">
            <a:off x="616131" y="5686476"/>
            <a:ext cx="10959736" cy="923330"/>
          </a:xfrm>
          <a:prstGeom prst="rect">
            <a:avLst/>
          </a:prstGeom>
          <a:noFill/>
        </p:spPr>
        <p:txBody>
          <a:bodyPr wrap="square" rtlCol="0">
            <a:spAutoFit/>
          </a:bodyPr>
          <a:lstStyle/>
          <a:p>
            <a:pPr marL="285750" indent="-285750">
              <a:buClr>
                <a:srgbClr val="C00000"/>
              </a:buClr>
              <a:buFont typeface="Wingdings" panose="05000000000000000000" pitchFamily="2" charset="2"/>
              <a:buChar char="ü"/>
            </a:pPr>
            <a:r>
              <a:rPr lang="en-US" dirty="0"/>
              <a:t>Ontology comes from two Greek words: on, which means "being," and logia, which means "study." So ontology is the study of being alive and existing</a:t>
            </a:r>
            <a:r>
              <a:rPr lang="en-US" dirty="0" smtClean="0"/>
              <a:t>. </a:t>
            </a:r>
            <a:r>
              <a:rPr lang="en-US" dirty="0"/>
              <a:t>The term is generally credited to the great Ionian mathematician, scientist, and religious mystic Pythagoras</a:t>
            </a:r>
            <a:endParaRPr lang="en-US" dirty="0"/>
          </a:p>
        </p:txBody>
      </p:sp>
    </p:spTree>
    <p:extLst>
      <p:ext uri="{BB962C8B-B14F-4D97-AF65-F5344CB8AC3E}">
        <p14:creationId xmlns:p14="http://schemas.microsoft.com/office/powerpoint/2010/main" val="289164470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Ontology</a:t>
            </a: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14</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ontent Placeholder 1"/>
          <p:cNvSpPr>
            <a:spLocks noGrp="1"/>
          </p:cNvSpPr>
          <p:nvPr>
            <p:ph idx="1"/>
          </p:nvPr>
        </p:nvSpPr>
        <p:spPr>
          <a:xfrm>
            <a:off x="707571" y="1381488"/>
            <a:ext cx="10515600" cy="4351338"/>
          </a:xfrm>
        </p:spPr>
        <p:txBody>
          <a:bodyPr/>
          <a:lstStyle/>
          <a:p>
            <a:pPr>
              <a:buClr>
                <a:srgbClr val="C00000"/>
              </a:buClr>
              <a:buFont typeface="Wingdings" panose="05000000000000000000" pitchFamily="2" charset="2"/>
              <a:buChar char="q"/>
            </a:pPr>
            <a:r>
              <a:rPr lang="en-US" dirty="0" smtClean="0"/>
              <a:t> </a:t>
            </a:r>
            <a:r>
              <a:rPr lang="en-US" sz="2400" b="1" dirty="0" smtClean="0">
                <a:solidFill>
                  <a:srgbClr val="C00000"/>
                </a:solidFill>
              </a:rPr>
              <a:t>Ontology:</a:t>
            </a:r>
            <a:r>
              <a:rPr lang="en-US" sz="2400" dirty="0" smtClean="0"/>
              <a:t> </a:t>
            </a:r>
            <a:r>
              <a:rPr lang="en-US" sz="2400" dirty="0"/>
              <a:t>An ontology is a formal representation of knowledge that consists of a set of classes that represent concepts defining a field and the relationships among these classes</a:t>
            </a:r>
            <a:r>
              <a:rPr lang="en-US" sz="2400" dirty="0" smtClean="0"/>
              <a:t>.</a:t>
            </a:r>
          </a:p>
          <a:p>
            <a:pPr>
              <a:buClr>
                <a:srgbClr val="C00000"/>
              </a:buClr>
              <a:buFont typeface="Wingdings" panose="05000000000000000000" pitchFamily="2" charset="2"/>
              <a:buChar char="q"/>
            </a:pPr>
            <a:r>
              <a:rPr lang="en-US" sz="2400" dirty="0"/>
              <a:t> </a:t>
            </a:r>
            <a:r>
              <a:rPr lang="en-US" sz="2400" dirty="0" smtClean="0"/>
              <a:t>In simple terms, ontology is a data structure that specifies, for a given application area,</a:t>
            </a:r>
          </a:p>
          <a:p>
            <a:pPr>
              <a:buClr>
                <a:srgbClr val="C00000"/>
              </a:buClr>
              <a:buFont typeface="Symbol" panose="05050102010706020507" pitchFamily="18" charset="2"/>
              <a:buChar char=""/>
            </a:pPr>
            <a:r>
              <a:rPr lang="en-US" sz="2400" dirty="0" smtClean="0"/>
              <a:t>Entities</a:t>
            </a:r>
          </a:p>
          <a:p>
            <a:pPr>
              <a:buClr>
                <a:srgbClr val="C00000"/>
              </a:buClr>
              <a:buFont typeface="Symbol" panose="05050102010706020507" pitchFamily="18" charset="2"/>
              <a:buChar char=""/>
            </a:pPr>
            <a:r>
              <a:rPr lang="en-US" sz="2400" dirty="0" smtClean="0"/>
              <a:t>Properties of entities</a:t>
            </a:r>
          </a:p>
          <a:p>
            <a:pPr>
              <a:buClr>
                <a:srgbClr val="C00000"/>
              </a:buClr>
              <a:buFont typeface="Symbol" panose="05050102010706020507" pitchFamily="18" charset="2"/>
              <a:buChar char=""/>
            </a:pPr>
            <a:r>
              <a:rPr lang="en-US" sz="2400" dirty="0" smtClean="0"/>
              <a:t>Relationships among the entities</a:t>
            </a:r>
            <a:endParaRPr lang="en-US" sz="2400" dirty="0"/>
          </a:p>
          <a:p>
            <a:pPr>
              <a:buClr>
                <a:srgbClr val="C00000"/>
              </a:buClr>
              <a:buFont typeface="Wingdings" panose="05000000000000000000" pitchFamily="2" charset="2"/>
              <a:buChar char="q"/>
            </a:pPr>
            <a:endParaRPr lang="en-US" dirty="0"/>
          </a:p>
        </p:txBody>
      </p:sp>
      <p:pic>
        <p:nvPicPr>
          <p:cNvPr id="7" name="Content Placeholder 2"/>
          <p:cNvPicPr>
            <a:picLocks noChangeAspect="1"/>
          </p:cNvPicPr>
          <p:nvPr/>
        </p:nvPicPr>
        <p:blipFill rotWithShape="1">
          <a:blip r:embed="rId2"/>
          <a:srcRect l="56470" t="35497" r="8255" b="36284"/>
          <a:stretch/>
        </p:blipFill>
        <p:spPr>
          <a:xfrm>
            <a:off x="5268317" y="3175043"/>
            <a:ext cx="6620324" cy="2977563"/>
          </a:xfrm>
          <a:prstGeom prst="rect">
            <a:avLst/>
          </a:prstGeom>
        </p:spPr>
      </p:pic>
    </p:spTree>
    <p:extLst>
      <p:ext uri="{BB962C8B-B14F-4D97-AF65-F5344CB8AC3E}">
        <p14:creationId xmlns:p14="http://schemas.microsoft.com/office/powerpoint/2010/main" val="30996091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t>NIF Semantic Frame Work - NIFSTD</a:t>
            </a: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15</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Figure 1"/>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7625477" y="1204089"/>
            <a:ext cx="4147423" cy="435133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797169" y="1105736"/>
            <a:ext cx="6518030" cy="5262979"/>
          </a:xfrm>
          <a:prstGeom prst="rect">
            <a:avLst/>
          </a:prstGeom>
        </p:spPr>
        <p:txBody>
          <a:bodyPr wrap="square">
            <a:spAutoFit/>
          </a:bodyPr>
          <a:lstStyle/>
          <a:p>
            <a:pPr algn="just"/>
            <a:r>
              <a:rPr lang="en-US" sz="2800" b="1" dirty="0">
                <a:solidFill>
                  <a:srgbClr val="C00000"/>
                </a:solidFill>
              </a:rPr>
              <a:t>NIF Standard </a:t>
            </a:r>
            <a:r>
              <a:rPr lang="en-US" sz="2800" b="1" dirty="0" smtClean="0">
                <a:solidFill>
                  <a:srgbClr val="C00000"/>
                </a:solidFill>
              </a:rPr>
              <a:t>Ontology </a:t>
            </a:r>
            <a:r>
              <a:rPr lang="en-US" sz="2800" b="1" dirty="0">
                <a:solidFill>
                  <a:srgbClr val="C00000"/>
                </a:solidFill>
              </a:rPr>
              <a:t>(NIFSTD</a:t>
            </a:r>
            <a:r>
              <a:rPr lang="en-US" sz="2800" b="1" dirty="0" smtClean="0">
                <a:solidFill>
                  <a:srgbClr val="C00000"/>
                </a:solidFill>
              </a:rPr>
              <a:t>): </a:t>
            </a:r>
            <a:r>
              <a:rPr lang="en-US" sz="2800" dirty="0">
                <a:solidFill>
                  <a:srgbClr val="212529"/>
                </a:solidFill>
              </a:rPr>
              <a:t>is a core component of Neuroscience Information Framework (NIF) project </a:t>
            </a:r>
            <a:r>
              <a:rPr lang="en-US" sz="2800" dirty="0">
                <a:solidFill>
                  <a:srgbClr val="0070C0"/>
                </a:solidFill>
              </a:rPr>
              <a:t>(http://neuinfo.org), </a:t>
            </a:r>
            <a:r>
              <a:rPr lang="en-US" sz="2800" dirty="0">
                <a:solidFill>
                  <a:srgbClr val="212529"/>
                </a:solidFill>
              </a:rPr>
              <a:t>a semantically enhanced portal for accessing and integrating neuroscience data, tools and information. </a:t>
            </a:r>
            <a:endParaRPr lang="en-US" sz="2800" dirty="0" smtClean="0">
              <a:solidFill>
                <a:srgbClr val="212529"/>
              </a:solidFill>
            </a:endParaRPr>
          </a:p>
          <a:p>
            <a:pPr algn="just"/>
            <a:endParaRPr lang="en-US" sz="2800" dirty="0">
              <a:solidFill>
                <a:srgbClr val="212529"/>
              </a:solidFill>
            </a:endParaRPr>
          </a:p>
          <a:p>
            <a:pPr marL="342900" indent="-342900" algn="just">
              <a:buClr>
                <a:srgbClr val="C00000"/>
              </a:buClr>
              <a:buFont typeface="Symbol" panose="05050102010706020507" pitchFamily="18" charset="2"/>
              <a:buChar char=""/>
            </a:pPr>
            <a:r>
              <a:rPr lang="en-US" sz="2800" dirty="0" smtClean="0">
                <a:solidFill>
                  <a:srgbClr val="212529"/>
                </a:solidFill>
              </a:rPr>
              <a:t>NIFSTD </a:t>
            </a:r>
            <a:r>
              <a:rPr lang="en-US" sz="2800" dirty="0">
                <a:solidFill>
                  <a:srgbClr val="212529"/>
                </a:solidFill>
              </a:rPr>
              <a:t>includes a set of modular ontologies that provide a comprehensive collection of terminologies to describe neuroscience data and resources.</a:t>
            </a:r>
            <a:endParaRPr lang="en-US" sz="2400" dirty="0"/>
          </a:p>
        </p:txBody>
      </p:sp>
      <p:sp>
        <p:nvSpPr>
          <p:cNvPr id="3" name="Rectangle 2"/>
          <p:cNvSpPr/>
          <p:nvPr/>
        </p:nvSpPr>
        <p:spPr>
          <a:xfrm>
            <a:off x="8401594" y="5894871"/>
            <a:ext cx="2952206" cy="31350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Fig: Ontology of diseases</a:t>
            </a:r>
            <a:r>
              <a:rPr lang="en-US" dirty="0" smtClean="0"/>
              <a:t>:</a:t>
            </a:r>
            <a:endParaRPr lang="en-US" dirty="0"/>
          </a:p>
        </p:txBody>
      </p:sp>
    </p:spTree>
    <p:extLst>
      <p:ext uri="{BB962C8B-B14F-4D97-AF65-F5344CB8AC3E}">
        <p14:creationId xmlns:p14="http://schemas.microsoft.com/office/powerpoint/2010/main" val="15938131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Ontology (Cont.)</a:t>
            </a: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16</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Content Placeholder 1"/>
          <p:cNvPicPr>
            <a:picLocks noGrp="1" noChangeAspect="1"/>
          </p:cNvPicPr>
          <p:nvPr>
            <p:ph idx="1"/>
          </p:nvPr>
        </p:nvPicPr>
        <p:blipFill rotWithShape="1">
          <a:blip r:embed="rId2">
            <a:extLst>
              <a:ext uri="{BEBA8EAE-BF5A-486C-A8C5-ECC9F3942E4B}">
                <a14:imgProps xmlns:a14="http://schemas.microsoft.com/office/drawing/2010/main">
                  <a14:imgLayer r:embed="rId3">
                    <a14:imgEffect>
                      <a14:colorTemperature colorTemp="5969"/>
                    </a14:imgEffect>
                    <a14:imgEffect>
                      <a14:saturation sat="345000"/>
                    </a14:imgEffect>
                  </a14:imgLayer>
                </a14:imgProps>
              </a:ext>
            </a:extLst>
          </a:blip>
          <a:srcRect l="-1421" t="9380" r="828" b="6264"/>
          <a:stretch/>
        </p:blipFill>
        <p:spPr>
          <a:xfrm>
            <a:off x="793819" y="1793041"/>
            <a:ext cx="8516599" cy="4015377"/>
          </a:xfrm>
          <a:prstGeom prst="rect">
            <a:avLst/>
          </a:prstGeom>
        </p:spPr>
      </p:pic>
      <p:sp>
        <p:nvSpPr>
          <p:cNvPr id="3" name="Rectangle 2"/>
          <p:cNvSpPr/>
          <p:nvPr/>
        </p:nvSpPr>
        <p:spPr>
          <a:xfrm>
            <a:off x="793819" y="964539"/>
            <a:ext cx="10559980" cy="707886"/>
          </a:xfrm>
          <a:prstGeom prst="rect">
            <a:avLst/>
          </a:prstGeom>
        </p:spPr>
        <p:txBody>
          <a:bodyPr wrap="square">
            <a:spAutoFit/>
          </a:bodyPr>
          <a:lstStyle/>
          <a:p>
            <a:pPr marL="285750" indent="-285750">
              <a:buClr>
                <a:srgbClr val="C00000"/>
              </a:buClr>
              <a:buFont typeface="Wingdings" panose="05000000000000000000" pitchFamily="2" charset="2"/>
              <a:buChar char="q"/>
            </a:pPr>
            <a:r>
              <a:rPr lang="en-US" sz="2000" dirty="0" smtClean="0"/>
              <a:t>Typically </a:t>
            </a:r>
            <a:r>
              <a:rPr lang="en-US" sz="2000" dirty="0"/>
              <a:t>ontology can be seen as a 5-tuple where its components are: Concepts, relationships, functions, </a:t>
            </a:r>
            <a:r>
              <a:rPr lang="en-US" sz="2000" dirty="0" smtClean="0"/>
              <a:t>instances </a:t>
            </a:r>
            <a:r>
              <a:rPr lang="en-US" sz="2000" dirty="0"/>
              <a:t>and </a:t>
            </a:r>
            <a:r>
              <a:rPr lang="en-US" sz="2000" dirty="0" smtClean="0"/>
              <a:t>axioms.</a:t>
            </a:r>
            <a:endParaRPr lang="en-US" sz="2000" dirty="0"/>
          </a:p>
        </p:txBody>
      </p:sp>
      <p:pic>
        <p:nvPicPr>
          <p:cNvPr id="8" name="Picture 7"/>
          <p:cNvPicPr>
            <a:picLocks noChangeAspect="1"/>
          </p:cNvPicPr>
          <p:nvPr/>
        </p:nvPicPr>
        <p:blipFill rotWithShape="1">
          <a:blip r:embed="rId4"/>
          <a:srcRect l="-65" t="9733" r="2478" b="5089"/>
          <a:stretch/>
        </p:blipFill>
        <p:spPr>
          <a:xfrm>
            <a:off x="4389120" y="3205832"/>
            <a:ext cx="6964679" cy="3386225"/>
          </a:xfrm>
          <a:prstGeom prst="rect">
            <a:avLst/>
          </a:prstGeom>
        </p:spPr>
      </p:pic>
    </p:spTree>
    <p:extLst>
      <p:ext uri="{BB962C8B-B14F-4D97-AF65-F5344CB8AC3E}">
        <p14:creationId xmlns:p14="http://schemas.microsoft.com/office/powerpoint/2010/main" val="42030057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t>Why develop an ontology?</a:t>
            </a: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18</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ontent Placeholder 1"/>
          <p:cNvSpPr>
            <a:spLocks noGrp="1"/>
          </p:cNvSpPr>
          <p:nvPr>
            <p:ph idx="1"/>
          </p:nvPr>
        </p:nvSpPr>
        <p:spPr>
          <a:xfrm>
            <a:off x="1112520" y="1226742"/>
            <a:ext cx="10515600" cy="5043429"/>
          </a:xfrm>
        </p:spPr>
        <p:txBody>
          <a:bodyPr>
            <a:normAutofit fontScale="92500" lnSpcReduction="10000"/>
          </a:bodyPr>
          <a:lstStyle/>
          <a:p>
            <a:pPr>
              <a:buClr>
                <a:srgbClr val="C00000"/>
              </a:buClr>
              <a:buFont typeface="Wingdings" panose="05000000000000000000" pitchFamily="2" charset="2"/>
              <a:buChar char="q"/>
            </a:pPr>
            <a:r>
              <a:rPr lang="en-US" dirty="0" smtClean="0"/>
              <a:t> It</a:t>
            </a:r>
            <a:r>
              <a:rPr lang="en-US" dirty="0"/>
              <a:t> </a:t>
            </a:r>
            <a:r>
              <a:rPr lang="en-US" dirty="0" smtClean="0"/>
              <a:t>shares </a:t>
            </a:r>
            <a:r>
              <a:rPr lang="en-US" dirty="0"/>
              <a:t>a common understanding of information </a:t>
            </a:r>
            <a:r>
              <a:rPr lang="en-US" dirty="0" smtClean="0"/>
              <a:t>under a particular domain that allows:</a:t>
            </a:r>
          </a:p>
          <a:p>
            <a:pPr lvl="1">
              <a:buClr>
                <a:srgbClr val="C00000"/>
              </a:buClr>
              <a:buFont typeface="Symbol" panose="05050102010706020507" pitchFamily="18" charset="2"/>
              <a:buChar char=""/>
            </a:pPr>
            <a:r>
              <a:rPr lang="en-US" dirty="0" smtClean="0"/>
              <a:t>organizations </a:t>
            </a:r>
            <a:r>
              <a:rPr lang="en-US" dirty="0"/>
              <a:t>to make better sense of their </a:t>
            </a:r>
            <a:r>
              <a:rPr lang="en-US" dirty="0" smtClean="0"/>
              <a:t>data.</a:t>
            </a:r>
          </a:p>
          <a:p>
            <a:pPr lvl="1">
              <a:buClr>
                <a:srgbClr val="C00000"/>
              </a:buClr>
              <a:buFont typeface="Symbol" panose="05050102010706020507" pitchFamily="18" charset="2"/>
              <a:buChar char=""/>
            </a:pPr>
            <a:r>
              <a:rPr lang="en-US" dirty="0" smtClean="0"/>
              <a:t>Provide explicit meaning of the entities among peoples and software.</a:t>
            </a:r>
          </a:p>
          <a:p>
            <a:pPr>
              <a:buClr>
                <a:srgbClr val="C00000"/>
              </a:buClr>
              <a:buFont typeface="Wingdings" panose="05000000000000000000" pitchFamily="2" charset="2"/>
              <a:buChar char="q"/>
            </a:pPr>
            <a:r>
              <a:rPr lang="en-US" dirty="0"/>
              <a:t> </a:t>
            </a:r>
            <a:r>
              <a:rPr lang="en-US" dirty="0" smtClean="0"/>
              <a:t>It defines and arranges the </a:t>
            </a:r>
            <a:r>
              <a:rPr lang="en-US" dirty="0"/>
              <a:t>classes in the </a:t>
            </a:r>
            <a:r>
              <a:rPr lang="en-US" dirty="0" smtClean="0"/>
              <a:t>ontology </a:t>
            </a:r>
            <a:r>
              <a:rPr lang="en-US" dirty="0"/>
              <a:t>in a taxonomic (subclass–superclass) hierarchy, </a:t>
            </a:r>
            <a:r>
              <a:rPr lang="en-US" dirty="0" smtClean="0"/>
              <a:t>then define the </a:t>
            </a:r>
            <a:r>
              <a:rPr lang="en-US" dirty="0"/>
              <a:t>roles and </a:t>
            </a:r>
            <a:r>
              <a:rPr lang="en-US" dirty="0" smtClean="0"/>
              <a:t>values </a:t>
            </a:r>
            <a:r>
              <a:rPr lang="en-US" dirty="0"/>
              <a:t>for these </a:t>
            </a:r>
            <a:r>
              <a:rPr lang="en-US" dirty="0" smtClean="0"/>
              <a:t>classes.</a:t>
            </a:r>
            <a:endParaRPr lang="en-US" dirty="0"/>
          </a:p>
          <a:p>
            <a:pPr>
              <a:buClr>
                <a:srgbClr val="C00000"/>
              </a:buClr>
              <a:buFont typeface="Wingdings" panose="05000000000000000000" pitchFamily="2" charset="2"/>
              <a:buChar char="q"/>
            </a:pPr>
            <a:r>
              <a:rPr lang="en-US" dirty="0" smtClean="0"/>
              <a:t> Increased </a:t>
            </a:r>
            <a:r>
              <a:rPr lang="en-US" dirty="0"/>
              <a:t>quality of entity analysis. Increased use, reuse, and maintainability of the information systems. </a:t>
            </a:r>
            <a:endParaRPr lang="en-US" dirty="0" smtClean="0"/>
          </a:p>
          <a:p>
            <a:pPr>
              <a:buClr>
                <a:srgbClr val="C00000"/>
              </a:buClr>
              <a:buFont typeface="Wingdings" panose="05000000000000000000" pitchFamily="2" charset="2"/>
              <a:buChar char="q"/>
            </a:pPr>
            <a:r>
              <a:rPr lang="en-US" dirty="0" smtClean="0"/>
              <a:t> Explains the properties </a:t>
            </a:r>
            <a:r>
              <a:rPr lang="en-US" dirty="0"/>
              <a:t>of each classes describing features and attributes of the </a:t>
            </a:r>
            <a:r>
              <a:rPr lang="en-US" dirty="0" smtClean="0"/>
              <a:t>class.</a:t>
            </a:r>
          </a:p>
          <a:p>
            <a:pPr>
              <a:buClr>
                <a:srgbClr val="C00000"/>
              </a:buClr>
              <a:buFont typeface="Wingdings" panose="05000000000000000000" pitchFamily="2" charset="2"/>
              <a:buChar char="q"/>
            </a:pPr>
            <a:r>
              <a:rPr lang="en-US" dirty="0" smtClean="0"/>
              <a:t> Facilitation </a:t>
            </a:r>
            <a:r>
              <a:rPr lang="en-US" dirty="0"/>
              <a:t>of domain knowledge sharing, with common vocabulary across independent software applications.</a:t>
            </a:r>
            <a:endParaRPr lang="en-US" dirty="0" smtClean="0"/>
          </a:p>
        </p:txBody>
      </p:sp>
    </p:spTree>
    <p:extLst>
      <p:ext uri="{BB962C8B-B14F-4D97-AF65-F5344CB8AC3E}">
        <p14:creationId xmlns:p14="http://schemas.microsoft.com/office/powerpoint/2010/main" val="19364069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t>How to develop an ontology?</a:t>
            </a: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19</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https://protege.stanford.edu/publications/ontology_development/ontology101.pdf</a:t>
            </a:r>
            <a:endParaRPr lang="en-US"/>
          </a:p>
        </p:txBody>
      </p:sp>
      <p:sp>
        <p:nvSpPr>
          <p:cNvPr id="2" name="Content Placeholder 1"/>
          <p:cNvSpPr>
            <a:spLocks noGrp="1"/>
          </p:cNvSpPr>
          <p:nvPr>
            <p:ph idx="1"/>
          </p:nvPr>
        </p:nvSpPr>
        <p:spPr>
          <a:xfrm>
            <a:off x="744582" y="1355362"/>
            <a:ext cx="10387149" cy="4351338"/>
          </a:xfrm>
        </p:spPr>
        <p:txBody>
          <a:bodyPr/>
          <a:lstStyle/>
          <a:p>
            <a:pPr algn="just">
              <a:buClr>
                <a:srgbClr val="C00000"/>
              </a:buClr>
              <a:buFont typeface="Wingdings" panose="05000000000000000000" pitchFamily="2" charset="2"/>
              <a:buChar char="v"/>
            </a:pPr>
            <a:r>
              <a:rPr lang="en-US" b="1" dirty="0">
                <a:solidFill>
                  <a:srgbClr val="C00000"/>
                </a:solidFill>
              </a:rPr>
              <a:t>Step 1:</a:t>
            </a:r>
            <a:r>
              <a:rPr lang="en-US" dirty="0"/>
              <a:t> Determine the domain and scope of the ontology. </a:t>
            </a:r>
            <a:r>
              <a:rPr lang="en-US" dirty="0" smtClean="0"/>
              <a:t>The  ontology have to </a:t>
            </a:r>
            <a:r>
              <a:rPr lang="en-US" dirty="0"/>
              <a:t>contain enough information to answer </a:t>
            </a:r>
            <a:r>
              <a:rPr lang="en-US" dirty="0" smtClean="0"/>
              <a:t>the following list </a:t>
            </a:r>
            <a:r>
              <a:rPr lang="en-US" dirty="0"/>
              <a:t>of </a:t>
            </a:r>
            <a:r>
              <a:rPr lang="en-US" dirty="0" smtClean="0"/>
              <a:t>questions:</a:t>
            </a:r>
          </a:p>
          <a:p>
            <a:pPr lvl="1" algn="just">
              <a:buClr>
                <a:srgbClr val="C00000"/>
              </a:buClr>
              <a:buFont typeface="Wingdings" panose="05000000000000000000" pitchFamily="2" charset="2"/>
              <a:buChar char="ü"/>
            </a:pPr>
            <a:r>
              <a:rPr lang="en-US" dirty="0"/>
              <a:t>What is the domain that the ontology will cover? </a:t>
            </a:r>
          </a:p>
          <a:p>
            <a:pPr lvl="1" algn="just">
              <a:buClr>
                <a:srgbClr val="C00000"/>
              </a:buClr>
              <a:buFont typeface="Wingdings" panose="05000000000000000000" pitchFamily="2" charset="2"/>
              <a:buChar char="ü"/>
            </a:pPr>
            <a:r>
              <a:rPr lang="en-US" dirty="0" smtClean="0"/>
              <a:t>For </a:t>
            </a:r>
            <a:r>
              <a:rPr lang="en-US" dirty="0"/>
              <a:t>what we are going to use the ontology? </a:t>
            </a:r>
          </a:p>
          <a:p>
            <a:pPr lvl="1" algn="just">
              <a:buClr>
                <a:srgbClr val="C00000"/>
              </a:buClr>
              <a:buFont typeface="Wingdings" panose="05000000000000000000" pitchFamily="2" charset="2"/>
              <a:buChar char="ü"/>
            </a:pPr>
            <a:r>
              <a:rPr lang="en-US" dirty="0" smtClean="0"/>
              <a:t>For </a:t>
            </a:r>
            <a:r>
              <a:rPr lang="en-US" dirty="0"/>
              <a:t>what types of questions the information in the ontology should provide answers? </a:t>
            </a:r>
          </a:p>
          <a:p>
            <a:pPr lvl="1" algn="just">
              <a:buClr>
                <a:srgbClr val="C00000"/>
              </a:buClr>
              <a:buFont typeface="Wingdings" panose="05000000000000000000" pitchFamily="2" charset="2"/>
              <a:buChar char="ü"/>
            </a:pPr>
            <a:r>
              <a:rPr lang="en-US" dirty="0" smtClean="0"/>
              <a:t>Who </a:t>
            </a:r>
            <a:r>
              <a:rPr lang="en-US" dirty="0"/>
              <a:t>will use and maintain the ontology?</a:t>
            </a:r>
            <a:endParaRPr lang="en-US" dirty="0"/>
          </a:p>
          <a:p>
            <a:pPr lvl="1">
              <a:buClr>
                <a:srgbClr val="C00000"/>
              </a:buClr>
              <a:buFont typeface="Wingdings" panose="05000000000000000000" pitchFamily="2" charset="2"/>
              <a:buChar char="ü"/>
            </a:pPr>
            <a:endParaRPr lang="en-US" dirty="0" smtClean="0"/>
          </a:p>
        </p:txBody>
      </p:sp>
      <p:pic>
        <p:nvPicPr>
          <p:cNvPr id="7" name="Content Placeholder 1"/>
          <p:cNvPicPr>
            <a:picLocks noChangeAspect="1"/>
          </p:cNvPicPr>
          <p:nvPr/>
        </p:nvPicPr>
        <p:blipFill rotWithShape="1">
          <a:blip r:embed="rId2"/>
          <a:srcRect l="47394" t="41779" r="43700" b="30418"/>
          <a:stretch/>
        </p:blipFill>
        <p:spPr>
          <a:xfrm rot="21112404">
            <a:off x="9936139" y="4047459"/>
            <a:ext cx="1266865" cy="2223476"/>
          </a:xfrm>
          <a:prstGeom prst="rect">
            <a:avLst/>
          </a:prstGeom>
        </p:spPr>
      </p:pic>
    </p:spTree>
    <p:extLst>
      <p:ext uri="{BB962C8B-B14F-4D97-AF65-F5344CB8AC3E}">
        <p14:creationId xmlns:p14="http://schemas.microsoft.com/office/powerpoint/2010/main" val="312300752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smtClean="0"/>
          </a:p>
          <a:p>
            <a:pPr algn="ctr"/>
            <a:r>
              <a:rPr lang="en-US" sz="3600" dirty="0" smtClean="0"/>
              <a:t>How </a:t>
            </a:r>
            <a:r>
              <a:rPr lang="en-US" sz="3600" dirty="0"/>
              <a:t>to develop an ontology?</a:t>
            </a:r>
          </a:p>
          <a:p>
            <a:pPr algn="ct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20</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https://protege.stanford.edu/publications/ontology_development/ontology101.pdf</a:t>
            </a:r>
            <a:endParaRPr lang="en-US"/>
          </a:p>
        </p:txBody>
      </p:sp>
      <p:sp>
        <p:nvSpPr>
          <p:cNvPr id="2" name="Content Placeholder 1"/>
          <p:cNvSpPr>
            <a:spLocks noGrp="1"/>
          </p:cNvSpPr>
          <p:nvPr>
            <p:ph idx="1"/>
          </p:nvPr>
        </p:nvSpPr>
        <p:spPr>
          <a:xfrm>
            <a:off x="838200" y="1355362"/>
            <a:ext cx="9847217" cy="4614364"/>
          </a:xfrm>
        </p:spPr>
        <p:txBody>
          <a:bodyPr>
            <a:normAutofit fontScale="92500" lnSpcReduction="10000"/>
          </a:bodyPr>
          <a:lstStyle/>
          <a:p>
            <a:pPr>
              <a:buClr>
                <a:srgbClr val="C00000"/>
              </a:buClr>
              <a:buFont typeface="Wingdings" panose="05000000000000000000" pitchFamily="2" charset="2"/>
              <a:buChar char="v"/>
            </a:pPr>
            <a:r>
              <a:rPr lang="en-US" b="1" dirty="0" smtClean="0">
                <a:solidFill>
                  <a:srgbClr val="C00000"/>
                </a:solidFill>
              </a:rPr>
              <a:t> Step </a:t>
            </a:r>
            <a:r>
              <a:rPr lang="en-US" b="1" dirty="0">
                <a:solidFill>
                  <a:srgbClr val="C00000"/>
                </a:solidFill>
              </a:rPr>
              <a:t>2:</a:t>
            </a:r>
            <a:r>
              <a:rPr lang="en-US" dirty="0"/>
              <a:t> Consider reusing existing </a:t>
            </a:r>
            <a:r>
              <a:rPr lang="en-US" dirty="0" smtClean="0"/>
              <a:t>ontologies.</a:t>
            </a:r>
          </a:p>
          <a:p>
            <a:pPr lvl="1">
              <a:buClr>
                <a:srgbClr val="C00000"/>
              </a:buClr>
              <a:buFont typeface="Wingdings" panose="05000000000000000000" pitchFamily="2" charset="2"/>
              <a:buChar char="ü"/>
            </a:pPr>
            <a:r>
              <a:rPr lang="en-US" dirty="0" smtClean="0"/>
              <a:t> </a:t>
            </a:r>
            <a:r>
              <a:rPr lang="en-US" dirty="0"/>
              <a:t>Refine and extend existing sources for the particular domain and task. </a:t>
            </a:r>
          </a:p>
          <a:p>
            <a:pPr lvl="1">
              <a:buClr>
                <a:srgbClr val="C00000"/>
              </a:buClr>
              <a:buFont typeface="Wingdings" panose="05000000000000000000" pitchFamily="2" charset="2"/>
              <a:buChar char="ü"/>
            </a:pPr>
            <a:r>
              <a:rPr lang="en-US" dirty="0" smtClean="0"/>
              <a:t>May </a:t>
            </a:r>
            <a:r>
              <a:rPr lang="en-US" dirty="0"/>
              <a:t>be a requirement if our system needs to interact with other applications that have already committed to particular ontologies or controlled vocabularies</a:t>
            </a:r>
            <a:r>
              <a:rPr lang="en-US" dirty="0" smtClean="0"/>
              <a:t>.</a:t>
            </a:r>
          </a:p>
          <a:p>
            <a:pPr marL="457200" lvl="1" indent="0">
              <a:buClr>
                <a:srgbClr val="C00000"/>
              </a:buClr>
              <a:buNone/>
            </a:pPr>
            <a:endParaRPr lang="en-US" dirty="0" smtClean="0"/>
          </a:p>
          <a:p>
            <a:pPr>
              <a:buClr>
                <a:srgbClr val="C00000"/>
              </a:buClr>
              <a:buFont typeface="Wingdings" panose="05000000000000000000" pitchFamily="2" charset="2"/>
              <a:buChar char="v"/>
            </a:pPr>
            <a:r>
              <a:rPr lang="en-US" dirty="0" smtClean="0"/>
              <a:t> </a:t>
            </a:r>
            <a:r>
              <a:rPr lang="en-US" b="1" dirty="0" smtClean="0">
                <a:solidFill>
                  <a:srgbClr val="C00000"/>
                </a:solidFill>
              </a:rPr>
              <a:t>Step </a:t>
            </a:r>
            <a:r>
              <a:rPr lang="en-US" b="1" dirty="0">
                <a:solidFill>
                  <a:srgbClr val="C00000"/>
                </a:solidFill>
              </a:rPr>
              <a:t>3:</a:t>
            </a:r>
            <a:r>
              <a:rPr lang="en-US" dirty="0"/>
              <a:t> Enumerate important terms in the </a:t>
            </a:r>
            <a:r>
              <a:rPr lang="en-US" dirty="0" smtClean="0"/>
              <a:t>ontology. </a:t>
            </a:r>
            <a:endParaRPr lang="en-US" dirty="0"/>
          </a:p>
          <a:p>
            <a:pPr lvl="1">
              <a:buClr>
                <a:srgbClr val="C00000"/>
              </a:buClr>
              <a:buFont typeface="Wingdings" panose="05000000000000000000" pitchFamily="2" charset="2"/>
              <a:buChar char="ü"/>
            </a:pPr>
            <a:r>
              <a:rPr lang="en-US" dirty="0" smtClean="0"/>
              <a:t> List </a:t>
            </a:r>
            <a:r>
              <a:rPr lang="en-US" dirty="0"/>
              <a:t>all terms </a:t>
            </a:r>
            <a:r>
              <a:rPr lang="en-US" dirty="0" smtClean="0"/>
              <a:t>needed </a:t>
            </a:r>
            <a:r>
              <a:rPr lang="en-US" dirty="0"/>
              <a:t>to make </a:t>
            </a:r>
            <a:r>
              <a:rPr lang="en-US" dirty="0" smtClean="0"/>
              <a:t>statements </a:t>
            </a:r>
            <a:r>
              <a:rPr lang="en-US" dirty="0"/>
              <a:t>to explain to a user. </a:t>
            </a:r>
            <a:endParaRPr lang="en-US" dirty="0" smtClean="0"/>
          </a:p>
          <a:p>
            <a:pPr lvl="1">
              <a:buClr>
                <a:srgbClr val="C00000"/>
              </a:buClr>
              <a:buFont typeface="Wingdings" panose="05000000000000000000" pitchFamily="2" charset="2"/>
              <a:buChar char="ü"/>
            </a:pPr>
            <a:r>
              <a:rPr lang="en-US" dirty="0" smtClean="0"/>
              <a:t> List all the </a:t>
            </a:r>
            <a:r>
              <a:rPr lang="en-US" dirty="0"/>
              <a:t>properties </a:t>
            </a:r>
            <a:r>
              <a:rPr lang="en-US" dirty="0" smtClean="0"/>
              <a:t>belongs to that </a:t>
            </a:r>
            <a:r>
              <a:rPr lang="en-US" dirty="0"/>
              <a:t>terms </a:t>
            </a:r>
            <a:r>
              <a:rPr lang="en-US" dirty="0" smtClean="0"/>
              <a:t>have.</a:t>
            </a:r>
          </a:p>
          <a:p>
            <a:pPr marL="457200" lvl="1" indent="0">
              <a:buClr>
                <a:srgbClr val="C00000"/>
              </a:buClr>
              <a:buNone/>
            </a:pPr>
            <a:r>
              <a:rPr lang="en-US" b="1" dirty="0">
                <a:solidFill>
                  <a:srgbClr val="C00000"/>
                </a:solidFill>
              </a:rPr>
              <a:t>Example: </a:t>
            </a:r>
            <a:endParaRPr lang="en-US" b="1" dirty="0" smtClean="0">
              <a:solidFill>
                <a:srgbClr val="C00000"/>
              </a:solidFill>
            </a:endParaRPr>
          </a:p>
          <a:p>
            <a:pPr marL="457200" lvl="1" indent="0">
              <a:buClr>
                <a:srgbClr val="C00000"/>
              </a:buClr>
              <a:buNone/>
            </a:pPr>
            <a:r>
              <a:rPr lang="en-US" b="1" dirty="0" smtClean="0">
                <a:solidFill>
                  <a:srgbClr val="C00000"/>
                </a:solidFill>
              </a:rPr>
              <a:t>– </a:t>
            </a:r>
            <a:r>
              <a:rPr lang="en-US" dirty="0"/>
              <a:t>Important wine-related terms will include wine, grape, winery, location, a wine’s color, body, flavor and sugar content</a:t>
            </a:r>
            <a:r>
              <a:rPr lang="en-US" dirty="0" smtClean="0"/>
              <a:t>;</a:t>
            </a:r>
          </a:p>
          <a:p>
            <a:pPr marL="457200" lvl="1" indent="0">
              <a:buClr>
                <a:srgbClr val="C00000"/>
              </a:buClr>
              <a:buNone/>
            </a:pPr>
            <a:r>
              <a:rPr lang="en-US" dirty="0" smtClean="0"/>
              <a:t> </a:t>
            </a:r>
            <a:r>
              <a:rPr lang="en-US" b="1" dirty="0">
                <a:solidFill>
                  <a:srgbClr val="C00000"/>
                </a:solidFill>
              </a:rPr>
              <a:t>–</a:t>
            </a:r>
            <a:r>
              <a:rPr lang="en-US" dirty="0"/>
              <a:t> Subtypes of wine such as white wine, and so on.</a:t>
            </a:r>
            <a:endParaRPr lang="en-US" dirty="0"/>
          </a:p>
        </p:txBody>
      </p:sp>
      <p:pic>
        <p:nvPicPr>
          <p:cNvPr id="7" name="Content Placeholder 1"/>
          <p:cNvPicPr>
            <a:picLocks noChangeAspect="1"/>
          </p:cNvPicPr>
          <p:nvPr/>
        </p:nvPicPr>
        <p:blipFill rotWithShape="1">
          <a:blip r:embed="rId2"/>
          <a:srcRect l="47394" t="41779" r="43700" b="30418"/>
          <a:stretch/>
        </p:blipFill>
        <p:spPr>
          <a:xfrm rot="21112404">
            <a:off x="10479399" y="3667871"/>
            <a:ext cx="1266865" cy="2223476"/>
          </a:xfrm>
          <a:prstGeom prst="rect">
            <a:avLst/>
          </a:prstGeom>
        </p:spPr>
      </p:pic>
    </p:spTree>
    <p:extLst>
      <p:ext uri="{BB962C8B-B14F-4D97-AF65-F5344CB8AC3E}">
        <p14:creationId xmlns:p14="http://schemas.microsoft.com/office/powerpoint/2010/main" val="41935646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23406" y="1517517"/>
            <a:ext cx="10321834" cy="4351338"/>
          </a:xfrm>
        </p:spPr>
        <p:txBody>
          <a:bodyPr/>
          <a:lstStyle/>
          <a:p>
            <a:pPr>
              <a:buClr>
                <a:srgbClr val="C00000"/>
              </a:buClr>
              <a:buFont typeface="Wingdings" panose="05000000000000000000" pitchFamily="2" charset="2"/>
              <a:buChar char="§"/>
            </a:pPr>
            <a:r>
              <a:rPr lang="en-US" dirty="0">
                <a:cs typeface="Arial" panose="020B0604020202020204" pitchFamily="34" charset="0"/>
              </a:rPr>
              <a:t>Introduction</a:t>
            </a:r>
          </a:p>
          <a:p>
            <a:pPr>
              <a:buClr>
                <a:srgbClr val="C00000"/>
              </a:buClr>
              <a:buFont typeface="Wingdings" panose="05000000000000000000" pitchFamily="2" charset="2"/>
              <a:buChar char="§"/>
            </a:pPr>
            <a:r>
              <a:rPr lang="en-US" dirty="0">
                <a:cs typeface="Arial" panose="020B0604020202020204" pitchFamily="34" charset="0"/>
              </a:rPr>
              <a:t>NIF - the Neuroscience Information Framework</a:t>
            </a:r>
          </a:p>
          <a:p>
            <a:pPr lvl="1">
              <a:buClr>
                <a:srgbClr val="C00000"/>
              </a:buClr>
              <a:buFont typeface="Wingdings" panose="05000000000000000000" pitchFamily="2" charset="2"/>
              <a:buChar char="§"/>
            </a:pPr>
            <a:r>
              <a:rPr lang="en-US" dirty="0" smtClean="0">
                <a:cs typeface="Arial" panose="020B0604020202020204" pitchFamily="34" charset="0"/>
              </a:rPr>
              <a:t>Federating </a:t>
            </a:r>
            <a:r>
              <a:rPr lang="en-US" dirty="0">
                <a:cs typeface="Arial" panose="020B0604020202020204" pitchFamily="34" charset="0"/>
              </a:rPr>
              <a:t>neuroscience-relevant databases</a:t>
            </a:r>
          </a:p>
          <a:p>
            <a:pPr marL="228600" lvl="1">
              <a:spcBef>
                <a:spcPts val="1000"/>
              </a:spcBef>
              <a:buClr>
                <a:srgbClr val="C00000"/>
              </a:buClr>
              <a:buFont typeface="Wingdings" panose="05000000000000000000" pitchFamily="2" charset="2"/>
              <a:buChar char="§"/>
            </a:pPr>
            <a:r>
              <a:rPr lang="en-US" sz="2800" dirty="0" smtClean="0">
                <a:cs typeface="Arial" panose="020B0604020202020204" pitchFamily="34" charset="0"/>
              </a:rPr>
              <a:t>Structured </a:t>
            </a:r>
            <a:r>
              <a:rPr lang="en-US" sz="2800" dirty="0">
                <a:cs typeface="Arial" panose="020B0604020202020204" pitchFamily="34" charset="0"/>
              </a:rPr>
              <a:t>information: data, </a:t>
            </a:r>
            <a:r>
              <a:rPr lang="en-US" sz="2800" dirty="0" smtClean="0">
                <a:cs typeface="Arial" panose="020B0604020202020204" pitchFamily="34" charset="0"/>
              </a:rPr>
              <a:t>databases</a:t>
            </a:r>
          </a:p>
          <a:p>
            <a:pPr marL="228600" lvl="1">
              <a:spcBef>
                <a:spcPts val="1000"/>
              </a:spcBef>
              <a:buClr>
                <a:srgbClr val="C00000"/>
              </a:buClr>
              <a:buFont typeface="Wingdings" panose="05000000000000000000" pitchFamily="2" charset="2"/>
              <a:buChar char="§"/>
            </a:pPr>
            <a:r>
              <a:rPr lang="en-US" sz="2800" dirty="0" smtClean="0">
                <a:cs typeface="Arial" panose="020B0604020202020204" pitchFamily="34" charset="0"/>
              </a:rPr>
              <a:t>Information frameworks</a:t>
            </a:r>
            <a:endParaRPr lang="en-US" sz="2800" dirty="0">
              <a:cs typeface="Arial" panose="020B0604020202020204" pitchFamily="34" charset="0"/>
            </a:endParaRPr>
          </a:p>
          <a:p>
            <a:pPr lvl="1">
              <a:buClr>
                <a:srgbClr val="C00000"/>
              </a:buClr>
              <a:buFont typeface="Wingdings" panose="05000000000000000000" pitchFamily="2" charset="2"/>
              <a:buChar char="§"/>
            </a:pPr>
            <a:r>
              <a:rPr lang="en-US" dirty="0" smtClean="0">
                <a:cs typeface="Arial" panose="020B0604020202020204" pitchFamily="34" charset="0"/>
              </a:rPr>
              <a:t>Ontologies</a:t>
            </a:r>
          </a:p>
          <a:p>
            <a:pPr lvl="1">
              <a:buClr>
                <a:srgbClr val="C00000"/>
              </a:buClr>
              <a:buFont typeface="Wingdings" panose="05000000000000000000" pitchFamily="2" charset="2"/>
              <a:buChar char="§"/>
            </a:pPr>
            <a:r>
              <a:rPr lang="en-US" dirty="0" smtClean="0">
                <a:cs typeface="Arial" panose="020B0604020202020204" pitchFamily="34" charset="0"/>
              </a:rPr>
              <a:t>Databases</a:t>
            </a:r>
            <a:endParaRPr lang="en-US" dirty="0">
              <a:cs typeface="Arial" panose="020B0604020202020204" pitchFamily="34" charset="0"/>
            </a:endParaRPr>
          </a:p>
          <a:p>
            <a:pPr>
              <a:buClr>
                <a:srgbClr val="C00000"/>
              </a:buClr>
              <a:buFont typeface="Wingdings" panose="05000000000000000000" pitchFamily="2" charset="2"/>
              <a:buChar char="§"/>
            </a:pPr>
            <a:r>
              <a:rPr lang="en-US" dirty="0" smtClean="0">
                <a:cs typeface="Arial" panose="020B0604020202020204" pitchFamily="34" charset="0"/>
              </a:rPr>
              <a:t>Conclusions</a:t>
            </a:r>
            <a:endParaRPr lang="en-US" dirty="0">
              <a:cs typeface="Arial" panose="020B0604020202020204" pitchFamily="34" charset="0"/>
            </a:endParaRPr>
          </a:p>
          <a:p>
            <a:pPr>
              <a:buClr>
                <a:srgbClr val="C00000"/>
              </a:buClr>
              <a:buFont typeface="Wingdings" panose="05000000000000000000" pitchFamily="2" charset="2"/>
              <a:buChar char="§"/>
            </a:pPr>
            <a:endParaRPr lang="en-US" dirty="0">
              <a:cs typeface="Arial" panose="020B0604020202020204" pitchFamily="34" charset="0"/>
            </a:endParaRPr>
          </a:p>
        </p:txBody>
      </p:sp>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Outline</a:t>
            </a: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2</a:t>
            </a:r>
            <a:endParaRPr lang="en-US" b="1" dirty="0"/>
          </a:p>
        </p:txBody>
      </p:sp>
      <p:sp>
        <p:nvSpPr>
          <p:cNvPr id="2" name="Rectangle 1"/>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1"/>
          <p:cNvPicPr>
            <a:picLocks noChangeAspect="1"/>
          </p:cNvPicPr>
          <p:nvPr/>
        </p:nvPicPr>
        <p:blipFill rotWithShape="1">
          <a:blip r:embed="rId2"/>
          <a:srcRect l="47394" t="41779" r="43700" b="30418"/>
          <a:stretch/>
        </p:blipFill>
        <p:spPr>
          <a:xfrm rot="21112404">
            <a:off x="10355239" y="3875108"/>
            <a:ext cx="1266865" cy="2223476"/>
          </a:xfrm>
          <a:prstGeom prst="rect">
            <a:avLst/>
          </a:prstGeom>
        </p:spPr>
      </p:pic>
    </p:spTree>
    <p:extLst>
      <p:ext uri="{BB962C8B-B14F-4D97-AF65-F5344CB8AC3E}">
        <p14:creationId xmlns:p14="http://schemas.microsoft.com/office/powerpoint/2010/main" val="63474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smtClean="0"/>
          </a:p>
          <a:p>
            <a:pPr algn="ctr"/>
            <a:r>
              <a:rPr lang="en-US" sz="3600" dirty="0" smtClean="0"/>
              <a:t>How </a:t>
            </a:r>
            <a:r>
              <a:rPr lang="en-US" sz="3600" dirty="0"/>
              <a:t>to develop an ontology?</a:t>
            </a:r>
          </a:p>
          <a:p>
            <a:pPr algn="ct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21</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https://protege.stanford.edu/publications/ontology_development/ontology101.pdf</a:t>
            </a:r>
            <a:endParaRPr lang="en-US"/>
          </a:p>
        </p:txBody>
      </p:sp>
      <p:sp>
        <p:nvSpPr>
          <p:cNvPr id="2" name="Content Placeholder 1"/>
          <p:cNvSpPr>
            <a:spLocks noGrp="1"/>
          </p:cNvSpPr>
          <p:nvPr>
            <p:ph idx="1"/>
          </p:nvPr>
        </p:nvSpPr>
        <p:spPr>
          <a:xfrm>
            <a:off x="838200" y="1290048"/>
            <a:ext cx="10515600" cy="4980124"/>
          </a:xfrm>
        </p:spPr>
        <p:txBody>
          <a:bodyPr>
            <a:normAutofit fontScale="92500" lnSpcReduction="10000"/>
          </a:bodyPr>
          <a:lstStyle/>
          <a:p>
            <a:pPr>
              <a:buClr>
                <a:srgbClr val="C00000"/>
              </a:buClr>
              <a:buFont typeface="Wingdings" panose="05000000000000000000" pitchFamily="2" charset="2"/>
              <a:buChar char="v"/>
            </a:pPr>
            <a:r>
              <a:rPr lang="en-US" b="1" dirty="0">
                <a:solidFill>
                  <a:srgbClr val="C00000"/>
                </a:solidFill>
              </a:rPr>
              <a:t>Step 4:</a:t>
            </a:r>
            <a:r>
              <a:rPr lang="en-US" dirty="0"/>
              <a:t> Define the classes and the class </a:t>
            </a:r>
            <a:r>
              <a:rPr lang="en-US" dirty="0" smtClean="0"/>
              <a:t>hierarchy.</a:t>
            </a:r>
          </a:p>
          <a:p>
            <a:pPr lvl="1">
              <a:buClr>
                <a:srgbClr val="C00000"/>
              </a:buClr>
              <a:buFont typeface="Wingdings" panose="05000000000000000000" pitchFamily="2" charset="2"/>
              <a:buChar char="ü"/>
            </a:pPr>
            <a:r>
              <a:rPr lang="en-US" dirty="0" smtClean="0"/>
              <a:t>Start </a:t>
            </a:r>
            <a:r>
              <a:rPr lang="en-US" dirty="0"/>
              <a:t>by defining classes from the list created in Step </a:t>
            </a:r>
            <a:r>
              <a:rPr lang="en-US" dirty="0" smtClean="0"/>
              <a:t>3. </a:t>
            </a:r>
            <a:endParaRPr lang="en-US" dirty="0"/>
          </a:p>
          <a:p>
            <a:pPr lvl="1">
              <a:buClr>
                <a:srgbClr val="C00000"/>
              </a:buClr>
              <a:buFont typeface="Wingdings" panose="05000000000000000000" pitchFamily="2" charset="2"/>
              <a:buChar char="ü"/>
            </a:pPr>
            <a:r>
              <a:rPr lang="en-US" dirty="0" smtClean="0"/>
              <a:t>Classes </a:t>
            </a:r>
            <a:r>
              <a:rPr lang="en-US" dirty="0"/>
              <a:t>in the ontology: – The terms that describe objects having independent existence rather than terms that describe these objects. </a:t>
            </a:r>
          </a:p>
          <a:p>
            <a:pPr lvl="1">
              <a:buClr>
                <a:srgbClr val="C00000"/>
              </a:buClr>
              <a:buFont typeface="Wingdings" panose="05000000000000000000" pitchFamily="2" charset="2"/>
              <a:buChar char="ü"/>
            </a:pPr>
            <a:r>
              <a:rPr lang="en-US" dirty="0" smtClean="0"/>
              <a:t>Organize </a:t>
            </a:r>
            <a:r>
              <a:rPr lang="en-US" dirty="0"/>
              <a:t>the classes into a hierarchical taxonomy by asking if by being an instance of one class. </a:t>
            </a:r>
          </a:p>
          <a:p>
            <a:pPr lvl="1">
              <a:buClr>
                <a:srgbClr val="C00000"/>
              </a:buClr>
              <a:buFont typeface="Wingdings" panose="05000000000000000000" pitchFamily="2" charset="2"/>
              <a:buChar char="ü"/>
            </a:pPr>
            <a:r>
              <a:rPr lang="en-US" dirty="0" smtClean="0"/>
              <a:t>If </a:t>
            </a:r>
            <a:r>
              <a:rPr lang="en-US" dirty="0"/>
              <a:t>a class A is a superclass of class B, then every instance of B is also an instance of </a:t>
            </a:r>
            <a:r>
              <a:rPr lang="en-US" dirty="0" smtClean="0"/>
              <a:t>A</a:t>
            </a:r>
          </a:p>
          <a:p>
            <a:pPr marL="457200" lvl="1" indent="0">
              <a:buClr>
                <a:srgbClr val="C00000"/>
              </a:buClr>
              <a:buNone/>
            </a:pPr>
            <a:endParaRPr lang="en-US" dirty="0" smtClean="0"/>
          </a:p>
          <a:p>
            <a:pPr>
              <a:buClr>
                <a:srgbClr val="C00000"/>
              </a:buClr>
              <a:buFont typeface="Wingdings" panose="05000000000000000000" pitchFamily="2" charset="2"/>
              <a:buChar char="v"/>
            </a:pPr>
            <a:r>
              <a:rPr lang="en-US" dirty="0"/>
              <a:t> </a:t>
            </a:r>
            <a:r>
              <a:rPr lang="en-US" dirty="0"/>
              <a:t>Possible </a:t>
            </a:r>
            <a:r>
              <a:rPr lang="en-US" dirty="0" smtClean="0"/>
              <a:t>approaches of creating class </a:t>
            </a:r>
            <a:r>
              <a:rPr lang="en-US" dirty="0"/>
              <a:t>hierarchy</a:t>
            </a:r>
            <a:r>
              <a:rPr lang="en-US" dirty="0" smtClean="0"/>
              <a:t> :</a:t>
            </a:r>
          </a:p>
          <a:p>
            <a:pPr lvl="1">
              <a:buClr>
                <a:srgbClr val="C00000"/>
              </a:buClr>
              <a:buFont typeface="Wingdings" panose="05000000000000000000" pitchFamily="2" charset="2"/>
              <a:buChar char="ü"/>
            </a:pPr>
            <a:r>
              <a:rPr lang="en-US" dirty="0" smtClean="0">
                <a:solidFill>
                  <a:srgbClr val="C00000"/>
                </a:solidFill>
              </a:rPr>
              <a:t>A </a:t>
            </a:r>
            <a:r>
              <a:rPr lang="en-US" dirty="0">
                <a:solidFill>
                  <a:srgbClr val="C00000"/>
                </a:solidFill>
              </a:rPr>
              <a:t>top-down </a:t>
            </a:r>
            <a:r>
              <a:rPr lang="en-US" dirty="0"/>
              <a:t>development process starts with the definition of the most general concepts in the </a:t>
            </a:r>
            <a:r>
              <a:rPr lang="en-US" dirty="0" smtClean="0"/>
              <a:t>domain.</a:t>
            </a:r>
          </a:p>
          <a:p>
            <a:pPr lvl="1">
              <a:buClr>
                <a:srgbClr val="C00000"/>
              </a:buClr>
              <a:buFont typeface="Wingdings" panose="05000000000000000000" pitchFamily="2" charset="2"/>
              <a:buChar char="ü"/>
            </a:pPr>
            <a:r>
              <a:rPr lang="en-US" dirty="0" smtClean="0">
                <a:solidFill>
                  <a:srgbClr val="C00000"/>
                </a:solidFill>
              </a:rPr>
              <a:t>A </a:t>
            </a:r>
            <a:r>
              <a:rPr lang="en-US" dirty="0">
                <a:solidFill>
                  <a:srgbClr val="C00000"/>
                </a:solidFill>
              </a:rPr>
              <a:t>bottom-up </a:t>
            </a:r>
            <a:r>
              <a:rPr lang="en-US" dirty="0"/>
              <a:t>development process starts with the definition of the most specific </a:t>
            </a:r>
            <a:r>
              <a:rPr lang="en-US" dirty="0" smtClean="0"/>
              <a:t>classes.</a:t>
            </a:r>
          </a:p>
          <a:p>
            <a:pPr lvl="1">
              <a:buClr>
                <a:srgbClr val="C00000"/>
              </a:buClr>
              <a:buFont typeface="Wingdings" panose="05000000000000000000" pitchFamily="2" charset="2"/>
              <a:buChar char="ü"/>
            </a:pPr>
            <a:r>
              <a:rPr lang="en-US" dirty="0" smtClean="0">
                <a:solidFill>
                  <a:srgbClr val="C00000"/>
                </a:solidFill>
              </a:rPr>
              <a:t>A </a:t>
            </a:r>
            <a:r>
              <a:rPr lang="en-US" dirty="0">
                <a:solidFill>
                  <a:srgbClr val="C00000"/>
                </a:solidFill>
              </a:rPr>
              <a:t>combination </a:t>
            </a:r>
            <a:r>
              <a:rPr lang="en-US" dirty="0"/>
              <a:t>development process is a combination of the top-down and bottom-up approaches</a:t>
            </a:r>
            <a:endParaRPr lang="en-US" dirty="0"/>
          </a:p>
        </p:txBody>
      </p:sp>
    </p:spTree>
    <p:extLst>
      <p:ext uri="{BB962C8B-B14F-4D97-AF65-F5344CB8AC3E}">
        <p14:creationId xmlns:p14="http://schemas.microsoft.com/office/powerpoint/2010/main" val="164618225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smtClean="0"/>
          </a:p>
          <a:p>
            <a:pPr algn="ctr"/>
            <a:r>
              <a:rPr lang="en-US" sz="3600" dirty="0" smtClean="0"/>
              <a:t>How </a:t>
            </a:r>
            <a:r>
              <a:rPr lang="en-US" sz="3600" dirty="0"/>
              <a:t>to develop an ontology?</a:t>
            </a:r>
          </a:p>
          <a:p>
            <a:pPr algn="ct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22</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https://protege.stanford.edu/publications/ontology_development/ontology101.pdf</a:t>
            </a:r>
            <a:endParaRPr lang="en-US"/>
          </a:p>
        </p:txBody>
      </p:sp>
      <p:sp>
        <p:nvSpPr>
          <p:cNvPr id="2" name="Content Placeholder 1"/>
          <p:cNvSpPr>
            <a:spLocks noGrp="1"/>
          </p:cNvSpPr>
          <p:nvPr>
            <p:ph idx="1"/>
          </p:nvPr>
        </p:nvSpPr>
        <p:spPr>
          <a:xfrm>
            <a:off x="942703" y="1446802"/>
            <a:ext cx="10304417" cy="4351338"/>
          </a:xfrm>
        </p:spPr>
        <p:txBody>
          <a:bodyPr/>
          <a:lstStyle/>
          <a:p>
            <a:pPr>
              <a:buClr>
                <a:srgbClr val="C00000"/>
              </a:buClr>
              <a:buFont typeface="Wingdings" panose="05000000000000000000" pitchFamily="2" charset="2"/>
              <a:buChar char="v"/>
            </a:pPr>
            <a:r>
              <a:rPr lang="en-US" b="1" dirty="0">
                <a:solidFill>
                  <a:srgbClr val="C00000"/>
                </a:solidFill>
              </a:rPr>
              <a:t>Step 5:</a:t>
            </a:r>
            <a:r>
              <a:rPr lang="en-US" dirty="0"/>
              <a:t> Define the properties of classes (slots</a:t>
            </a:r>
            <a:r>
              <a:rPr lang="en-US" dirty="0" smtClean="0"/>
              <a:t>).</a:t>
            </a:r>
            <a:endParaRPr lang="en-US" dirty="0"/>
          </a:p>
          <a:p>
            <a:pPr lvl="1">
              <a:buClr>
                <a:srgbClr val="C00000"/>
              </a:buClr>
              <a:buFont typeface="Wingdings" panose="05000000000000000000" pitchFamily="2" charset="2"/>
              <a:buChar char="ü"/>
            </a:pPr>
            <a:r>
              <a:rPr lang="en-US" dirty="0" smtClean="0"/>
              <a:t>Remaining </a:t>
            </a:r>
            <a:r>
              <a:rPr lang="en-US" dirty="0"/>
              <a:t>terms created in step 3 are properties of these classes. </a:t>
            </a:r>
          </a:p>
          <a:p>
            <a:pPr lvl="1">
              <a:buClr>
                <a:srgbClr val="C00000"/>
              </a:buClr>
              <a:buFont typeface="Wingdings" panose="05000000000000000000" pitchFamily="2" charset="2"/>
              <a:buChar char="ü"/>
            </a:pPr>
            <a:r>
              <a:rPr lang="en-US" dirty="0" smtClean="0"/>
              <a:t>From </a:t>
            </a:r>
            <a:r>
              <a:rPr lang="en-US" dirty="0"/>
              <a:t>the wine example, the remaining terms are: wine’s color, body, flavor, sugar content and location of a winery. </a:t>
            </a:r>
          </a:p>
          <a:p>
            <a:pPr lvl="1">
              <a:buClr>
                <a:srgbClr val="C00000"/>
              </a:buClr>
              <a:buFont typeface="Wingdings" panose="05000000000000000000" pitchFamily="2" charset="2"/>
              <a:buChar char="ü"/>
            </a:pPr>
            <a:r>
              <a:rPr lang="en-US" dirty="0" smtClean="0"/>
              <a:t>For </a:t>
            </a:r>
            <a:r>
              <a:rPr lang="en-US" dirty="0"/>
              <a:t>each property in the list, determine which class it describes. </a:t>
            </a:r>
          </a:p>
          <a:p>
            <a:pPr lvl="1">
              <a:buClr>
                <a:srgbClr val="C00000"/>
              </a:buClr>
              <a:buFont typeface="Wingdings" panose="05000000000000000000" pitchFamily="2" charset="2"/>
              <a:buChar char="ü"/>
            </a:pPr>
            <a:r>
              <a:rPr lang="en-US" dirty="0" smtClean="0">
                <a:solidFill>
                  <a:srgbClr val="C00000"/>
                </a:solidFill>
              </a:rPr>
              <a:t>In </a:t>
            </a:r>
            <a:r>
              <a:rPr lang="en-US" dirty="0">
                <a:solidFill>
                  <a:srgbClr val="C00000"/>
                </a:solidFill>
              </a:rPr>
              <a:t>the example: </a:t>
            </a:r>
            <a:r>
              <a:rPr lang="en-US" dirty="0"/>
              <a:t>the Wine class will have the following slots: </a:t>
            </a:r>
            <a:endParaRPr lang="en-US" dirty="0" smtClean="0"/>
          </a:p>
          <a:p>
            <a:pPr lvl="2">
              <a:buClr>
                <a:srgbClr val="C00000"/>
              </a:buClr>
              <a:buFont typeface="Calibri" panose="020F0502020204030204" pitchFamily="34" charset="0"/>
              <a:buChar char="―"/>
            </a:pPr>
            <a:r>
              <a:rPr lang="en-US" dirty="0" smtClean="0"/>
              <a:t>color</a:t>
            </a:r>
            <a:r>
              <a:rPr lang="en-US" dirty="0"/>
              <a:t>, body, flavor, and sugar. </a:t>
            </a:r>
          </a:p>
          <a:p>
            <a:pPr lvl="1">
              <a:buClr>
                <a:srgbClr val="C00000"/>
              </a:buClr>
              <a:buFont typeface="Wingdings" panose="05000000000000000000" pitchFamily="2" charset="2"/>
              <a:buChar char="ü"/>
            </a:pPr>
            <a:r>
              <a:rPr lang="en-US" dirty="0" smtClean="0"/>
              <a:t>All </a:t>
            </a:r>
            <a:r>
              <a:rPr lang="en-US" dirty="0"/>
              <a:t>subclasses of a class inherit the slot of that class.</a:t>
            </a:r>
            <a:endParaRPr lang="en-US" dirty="0"/>
          </a:p>
        </p:txBody>
      </p:sp>
      <p:pic>
        <p:nvPicPr>
          <p:cNvPr id="7" name="Content Placeholder 1"/>
          <p:cNvPicPr>
            <a:picLocks noChangeAspect="1"/>
          </p:cNvPicPr>
          <p:nvPr/>
        </p:nvPicPr>
        <p:blipFill rotWithShape="1">
          <a:blip r:embed="rId2"/>
          <a:srcRect l="47394" t="41779" r="43700" b="30418"/>
          <a:stretch/>
        </p:blipFill>
        <p:spPr>
          <a:xfrm flipH="1">
            <a:off x="10331219" y="2816589"/>
            <a:ext cx="1441681" cy="3241517"/>
          </a:xfrm>
          <a:prstGeom prst="rect">
            <a:avLst/>
          </a:prstGeom>
        </p:spPr>
      </p:pic>
    </p:spTree>
    <p:extLst>
      <p:ext uri="{BB962C8B-B14F-4D97-AF65-F5344CB8AC3E}">
        <p14:creationId xmlns:p14="http://schemas.microsoft.com/office/powerpoint/2010/main" val="13921417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smtClean="0"/>
          </a:p>
          <a:p>
            <a:pPr algn="ctr"/>
            <a:r>
              <a:rPr lang="en-US" sz="3600" dirty="0" smtClean="0"/>
              <a:t>How </a:t>
            </a:r>
            <a:r>
              <a:rPr lang="en-US" sz="3600" dirty="0"/>
              <a:t>to develop an ontology?</a:t>
            </a:r>
          </a:p>
          <a:p>
            <a:pPr algn="ct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23</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https://protege.stanford.edu/publications/ontology_development/ontology101.pdf</a:t>
            </a:r>
            <a:endParaRPr lang="en-US"/>
          </a:p>
        </p:txBody>
      </p:sp>
      <p:sp>
        <p:nvSpPr>
          <p:cNvPr id="2" name="Content Placeholder 1"/>
          <p:cNvSpPr>
            <a:spLocks noGrp="1"/>
          </p:cNvSpPr>
          <p:nvPr>
            <p:ph idx="1"/>
          </p:nvPr>
        </p:nvSpPr>
        <p:spPr>
          <a:xfrm>
            <a:off x="838200" y="1446802"/>
            <a:ext cx="9821091" cy="4351338"/>
          </a:xfrm>
        </p:spPr>
        <p:txBody>
          <a:bodyPr/>
          <a:lstStyle/>
          <a:p>
            <a:pPr>
              <a:buClr>
                <a:srgbClr val="C00000"/>
              </a:buClr>
              <a:buFont typeface="Wingdings" panose="05000000000000000000" pitchFamily="2" charset="2"/>
              <a:buChar char="v"/>
            </a:pPr>
            <a:r>
              <a:rPr lang="en-US" b="1" dirty="0" smtClean="0">
                <a:solidFill>
                  <a:srgbClr val="C00000"/>
                </a:solidFill>
              </a:rPr>
              <a:t> Step </a:t>
            </a:r>
            <a:r>
              <a:rPr lang="en-US" b="1" dirty="0">
                <a:solidFill>
                  <a:srgbClr val="C00000"/>
                </a:solidFill>
              </a:rPr>
              <a:t>6:</a:t>
            </a:r>
            <a:r>
              <a:rPr lang="en-US" dirty="0"/>
              <a:t> Define the facets of the </a:t>
            </a:r>
            <a:r>
              <a:rPr lang="en-US" dirty="0" smtClean="0"/>
              <a:t>slots.</a:t>
            </a:r>
          </a:p>
          <a:p>
            <a:pPr lvl="1">
              <a:buClr>
                <a:srgbClr val="C00000"/>
              </a:buClr>
              <a:buFont typeface="Wingdings" panose="05000000000000000000" pitchFamily="2" charset="2"/>
              <a:buChar char="ü"/>
            </a:pPr>
            <a:r>
              <a:rPr lang="en-US" dirty="0" smtClean="0"/>
              <a:t>Slot </a:t>
            </a:r>
            <a:r>
              <a:rPr lang="en-US" dirty="0"/>
              <a:t>can have different facets describing the value type, allowed values, the number of the values (cardinality), and other features of the values the slot can take. </a:t>
            </a:r>
            <a:endParaRPr lang="en-US" dirty="0" smtClean="0"/>
          </a:p>
          <a:p>
            <a:pPr lvl="2">
              <a:buClr>
                <a:srgbClr val="C00000"/>
              </a:buClr>
              <a:buFont typeface="Calibri" panose="020F0502020204030204" pitchFamily="34" charset="0"/>
              <a:buChar char="―"/>
            </a:pPr>
            <a:r>
              <a:rPr lang="en-US" dirty="0" smtClean="0"/>
              <a:t>E.g</a:t>
            </a:r>
            <a:r>
              <a:rPr lang="en-US" dirty="0"/>
              <a:t>. The value of a name is a </a:t>
            </a:r>
            <a:r>
              <a:rPr lang="en-US" dirty="0" smtClean="0"/>
              <a:t>string.</a:t>
            </a:r>
          </a:p>
          <a:p>
            <a:pPr lvl="1">
              <a:buClr>
                <a:srgbClr val="C00000"/>
              </a:buClr>
              <a:buFont typeface="Wingdings" panose="05000000000000000000" pitchFamily="2" charset="2"/>
              <a:buChar char="ü"/>
            </a:pPr>
            <a:r>
              <a:rPr lang="en-US" dirty="0" smtClean="0">
                <a:solidFill>
                  <a:srgbClr val="C00000"/>
                </a:solidFill>
              </a:rPr>
              <a:t>Slot </a:t>
            </a:r>
            <a:r>
              <a:rPr lang="en-US" dirty="0">
                <a:solidFill>
                  <a:srgbClr val="C00000"/>
                </a:solidFill>
              </a:rPr>
              <a:t>cardinality – </a:t>
            </a:r>
            <a:r>
              <a:rPr lang="en-US" dirty="0"/>
              <a:t>defines how many values a slot can have. Some systems distinguish only between single cardinality and multiple cardinality. </a:t>
            </a:r>
          </a:p>
          <a:p>
            <a:pPr lvl="1">
              <a:buClr>
                <a:srgbClr val="C00000"/>
              </a:buClr>
              <a:buFont typeface="Wingdings" panose="05000000000000000000" pitchFamily="2" charset="2"/>
              <a:buChar char="ü"/>
            </a:pPr>
            <a:r>
              <a:rPr lang="en-US" dirty="0" smtClean="0">
                <a:solidFill>
                  <a:srgbClr val="C00000"/>
                </a:solidFill>
              </a:rPr>
              <a:t>Slot-value </a:t>
            </a:r>
            <a:r>
              <a:rPr lang="en-US" dirty="0">
                <a:solidFill>
                  <a:srgbClr val="C00000"/>
                </a:solidFill>
              </a:rPr>
              <a:t>type – </a:t>
            </a:r>
            <a:r>
              <a:rPr lang="en-US" dirty="0"/>
              <a:t>A value-type facet describes what types of values can fill in the slot.</a:t>
            </a:r>
            <a:endParaRPr lang="en-US" dirty="0"/>
          </a:p>
        </p:txBody>
      </p:sp>
      <p:pic>
        <p:nvPicPr>
          <p:cNvPr id="7" name="Content Placeholder 1"/>
          <p:cNvPicPr>
            <a:picLocks noChangeAspect="1"/>
          </p:cNvPicPr>
          <p:nvPr/>
        </p:nvPicPr>
        <p:blipFill rotWithShape="1">
          <a:blip r:embed="rId2"/>
          <a:srcRect l="47394" t="41779" r="43700" b="30418"/>
          <a:stretch/>
        </p:blipFill>
        <p:spPr>
          <a:xfrm flipH="1">
            <a:off x="10331219" y="2962456"/>
            <a:ext cx="1441681" cy="3241517"/>
          </a:xfrm>
          <a:prstGeom prst="rect">
            <a:avLst/>
          </a:prstGeom>
        </p:spPr>
      </p:pic>
    </p:spTree>
    <p:extLst>
      <p:ext uri="{BB962C8B-B14F-4D97-AF65-F5344CB8AC3E}">
        <p14:creationId xmlns:p14="http://schemas.microsoft.com/office/powerpoint/2010/main" val="16060540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smtClean="0"/>
          </a:p>
          <a:p>
            <a:pPr algn="ctr"/>
            <a:r>
              <a:rPr lang="en-US" sz="3600" dirty="0" smtClean="0"/>
              <a:t>How </a:t>
            </a:r>
            <a:r>
              <a:rPr lang="en-US" sz="3600" dirty="0"/>
              <a:t>to develop an ontology?</a:t>
            </a:r>
          </a:p>
          <a:p>
            <a:pPr algn="ct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24</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https://protege.stanford.edu/publications/ontology_development/ontology101.pdf</a:t>
            </a:r>
            <a:endParaRPr lang="en-US"/>
          </a:p>
        </p:txBody>
      </p:sp>
      <p:sp>
        <p:nvSpPr>
          <p:cNvPr id="2" name="Content Placeholder 1"/>
          <p:cNvSpPr>
            <a:spLocks noGrp="1"/>
          </p:cNvSpPr>
          <p:nvPr>
            <p:ph idx="1"/>
          </p:nvPr>
        </p:nvSpPr>
        <p:spPr/>
        <p:txBody>
          <a:bodyPr/>
          <a:lstStyle/>
          <a:p>
            <a:pPr>
              <a:buClr>
                <a:srgbClr val="C00000"/>
              </a:buClr>
              <a:buFont typeface="Wingdings" panose="05000000000000000000" pitchFamily="2" charset="2"/>
              <a:buChar char="v"/>
            </a:pPr>
            <a:r>
              <a:rPr lang="en-US" dirty="0" smtClean="0"/>
              <a:t> </a:t>
            </a:r>
            <a:r>
              <a:rPr lang="en-US" b="1" dirty="0" smtClean="0">
                <a:solidFill>
                  <a:srgbClr val="C00000"/>
                </a:solidFill>
              </a:rPr>
              <a:t>Step </a:t>
            </a:r>
            <a:r>
              <a:rPr lang="en-US" b="1" dirty="0">
                <a:solidFill>
                  <a:srgbClr val="C00000"/>
                </a:solidFill>
              </a:rPr>
              <a:t>7: </a:t>
            </a:r>
            <a:r>
              <a:rPr lang="en-US" dirty="0"/>
              <a:t>Instances of classes in the </a:t>
            </a:r>
            <a:r>
              <a:rPr lang="en-US" dirty="0" smtClean="0"/>
              <a:t>hierarchy.</a:t>
            </a:r>
          </a:p>
          <a:p>
            <a:pPr marL="457200" lvl="1" indent="0">
              <a:buClr>
                <a:srgbClr val="C00000"/>
              </a:buClr>
              <a:buNone/>
            </a:pPr>
            <a:r>
              <a:rPr lang="en-US" dirty="0" smtClean="0"/>
              <a:t>Defining </a:t>
            </a:r>
            <a:r>
              <a:rPr lang="en-US" dirty="0"/>
              <a:t>an individual instance of a class requires </a:t>
            </a:r>
          </a:p>
          <a:p>
            <a:pPr lvl="1">
              <a:buClr>
                <a:srgbClr val="C00000"/>
              </a:buClr>
              <a:buFont typeface="Wingdings" panose="05000000000000000000" pitchFamily="2" charset="2"/>
              <a:buChar char="ü"/>
            </a:pPr>
            <a:r>
              <a:rPr lang="en-US" dirty="0" smtClean="0"/>
              <a:t>choosing </a:t>
            </a:r>
            <a:r>
              <a:rPr lang="en-US" dirty="0"/>
              <a:t>a class </a:t>
            </a:r>
          </a:p>
          <a:p>
            <a:pPr lvl="1">
              <a:buClr>
                <a:srgbClr val="C00000"/>
              </a:buClr>
              <a:buFont typeface="Wingdings" panose="05000000000000000000" pitchFamily="2" charset="2"/>
              <a:buChar char="ü"/>
            </a:pPr>
            <a:r>
              <a:rPr lang="en-US" dirty="0" smtClean="0"/>
              <a:t>creating </a:t>
            </a:r>
            <a:r>
              <a:rPr lang="en-US" dirty="0"/>
              <a:t>an individual instance of that class </a:t>
            </a:r>
          </a:p>
          <a:p>
            <a:pPr lvl="1">
              <a:buClr>
                <a:srgbClr val="C00000"/>
              </a:buClr>
              <a:buFont typeface="Wingdings" panose="05000000000000000000" pitchFamily="2" charset="2"/>
              <a:buChar char="ü"/>
            </a:pPr>
            <a:r>
              <a:rPr lang="en-US" dirty="0" smtClean="0"/>
              <a:t>filling </a:t>
            </a:r>
            <a:r>
              <a:rPr lang="en-US" dirty="0"/>
              <a:t>in the slot values.</a:t>
            </a:r>
            <a:endParaRPr lang="en-US" dirty="0"/>
          </a:p>
        </p:txBody>
      </p:sp>
      <p:pic>
        <p:nvPicPr>
          <p:cNvPr id="7" name="Content Placeholder 1"/>
          <p:cNvPicPr>
            <a:picLocks noChangeAspect="1"/>
          </p:cNvPicPr>
          <p:nvPr/>
        </p:nvPicPr>
        <p:blipFill rotWithShape="1">
          <a:blip r:embed="rId2"/>
          <a:srcRect l="47394" t="41779" r="43700" b="30418"/>
          <a:stretch/>
        </p:blipFill>
        <p:spPr>
          <a:xfrm flipH="1">
            <a:off x="10218806" y="2220010"/>
            <a:ext cx="1441681" cy="3241517"/>
          </a:xfrm>
          <a:prstGeom prst="rect">
            <a:avLst/>
          </a:prstGeom>
        </p:spPr>
      </p:pic>
    </p:spTree>
    <p:extLst>
      <p:ext uri="{BB962C8B-B14F-4D97-AF65-F5344CB8AC3E}">
        <p14:creationId xmlns:p14="http://schemas.microsoft.com/office/powerpoint/2010/main" val="127249040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t>Applications of Ontologies</a:t>
            </a: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25</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Content Placeholder 2"/>
          <p:cNvPicPr>
            <a:picLocks noGrp="1" noChangeAspect="1"/>
          </p:cNvPicPr>
          <p:nvPr>
            <p:ph idx="1"/>
          </p:nvPr>
        </p:nvPicPr>
        <p:blipFill rotWithShape="1">
          <a:blip r:embed="rId2"/>
          <a:srcRect l="15287" t="18085" r="39310" b="28779"/>
          <a:stretch/>
        </p:blipFill>
        <p:spPr>
          <a:xfrm>
            <a:off x="7233558" y="2946642"/>
            <a:ext cx="4248693" cy="2873828"/>
          </a:xfrm>
          <a:prstGeom prst="rect">
            <a:avLst/>
          </a:prstGeom>
        </p:spPr>
      </p:pic>
      <p:sp>
        <p:nvSpPr>
          <p:cNvPr id="4" name="Rectangle 3"/>
          <p:cNvSpPr/>
          <p:nvPr/>
        </p:nvSpPr>
        <p:spPr>
          <a:xfrm>
            <a:off x="605246" y="1292892"/>
            <a:ext cx="10877005" cy="1200329"/>
          </a:xfrm>
          <a:prstGeom prst="rect">
            <a:avLst/>
          </a:prstGeom>
        </p:spPr>
        <p:txBody>
          <a:bodyPr wrap="square">
            <a:spAutoFit/>
          </a:bodyPr>
          <a:lstStyle/>
          <a:p>
            <a:pPr marL="285750" indent="-285750">
              <a:buClr>
                <a:srgbClr val="C00000"/>
              </a:buClr>
              <a:buFont typeface="Wingdings" panose="05000000000000000000" pitchFamily="2" charset="2"/>
              <a:buChar char="v"/>
            </a:pPr>
            <a:r>
              <a:rPr lang="en-US" sz="2400" b="1" dirty="0" smtClean="0">
                <a:solidFill>
                  <a:srgbClr val="C00000"/>
                </a:solidFill>
              </a:rPr>
              <a:t>Machine Learning &amp; Deep Learning: </a:t>
            </a:r>
            <a:r>
              <a:rPr lang="en-US" sz="2400" dirty="0" smtClean="0"/>
              <a:t>Supervised </a:t>
            </a:r>
            <a:r>
              <a:rPr lang="en-US" sz="2400" dirty="0"/>
              <a:t>and unsupervised machine learning algorithms applied to well known, and understood data can rapidly detect failures and put corrective actions into motion before severe damage occurs.</a:t>
            </a:r>
          </a:p>
        </p:txBody>
      </p:sp>
      <p:sp>
        <p:nvSpPr>
          <p:cNvPr id="7" name="Rectangle 6"/>
          <p:cNvSpPr/>
          <p:nvPr/>
        </p:nvSpPr>
        <p:spPr>
          <a:xfrm>
            <a:off x="605246" y="2740065"/>
            <a:ext cx="6096000" cy="3416320"/>
          </a:xfrm>
          <a:prstGeom prst="rect">
            <a:avLst/>
          </a:prstGeom>
        </p:spPr>
        <p:txBody>
          <a:bodyPr>
            <a:spAutoFit/>
          </a:bodyPr>
          <a:lstStyle/>
          <a:p>
            <a:pPr marL="285750" indent="-285750" algn="just">
              <a:buClr>
                <a:srgbClr val="C00000"/>
              </a:buClr>
              <a:buFont typeface="Wingdings" panose="05000000000000000000" pitchFamily="2" charset="2"/>
              <a:buChar char="v"/>
            </a:pPr>
            <a:r>
              <a:rPr lang="en-US" sz="2400" b="1" dirty="0" smtClean="0">
                <a:solidFill>
                  <a:srgbClr val="C00000"/>
                </a:solidFill>
              </a:rPr>
              <a:t>Business Intelligence (BI): </a:t>
            </a:r>
            <a:r>
              <a:rPr lang="en-US" sz="2400" dirty="0"/>
              <a:t>A</a:t>
            </a:r>
            <a:r>
              <a:rPr lang="en-US" sz="2400" dirty="0" smtClean="0"/>
              <a:t>ny </a:t>
            </a:r>
            <a:r>
              <a:rPr lang="en-US" sz="2400" dirty="0"/>
              <a:t>enterprise information architecture intended to enable horizontal communication between disparate data sources,  with related and/or potentially different domains (e.g., banking and insurance), must identify </a:t>
            </a:r>
            <a:r>
              <a:rPr lang="en-US" sz="2400" dirty="0" smtClean="0"/>
              <a:t>an ontology </a:t>
            </a:r>
            <a:r>
              <a:rPr lang="en-US" sz="2400" dirty="0"/>
              <a:t>for rapidly merging, and extracting Key Data Elements (KDE) necessary for answering essential competency </a:t>
            </a:r>
            <a:r>
              <a:rPr lang="en-US" sz="2400" dirty="0" smtClean="0"/>
              <a:t>questions.</a:t>
            </a:r>
            <a:endParaRPr lang="en-US" sz="2400" dirty="0"/>
          </a:p>
        </p:txBody>
      </p:sp>
    </p:spTree>
    <p:extLst>
      <p:ext uri="{BB962C8B-B14F-4D97-AF65-F5344CB8AC3E}">
        <p14:creationId xmlns:p14="http://schemas.microsoft.com/office/powerpoint/2010/main" val="7989081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smtClean="0"/>
          </a:p>
          <a:p>
            <a:pPr algn="ctr"/>
            <a:r>
              <a:rPr lang="en-US" sz="3600" dirty="0" smtClean="0"/>
              <a:t>Applications </a:t>
            </a:r>
            <a:r>
              <a:rPr lang="en-US" sz="3600" dirty="0"/>
              <a:t>of Ontologies</a:t>
            </a:r>
          </a:p>
          <a:p>
            <a:pPr algn="ct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26</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ontent Placeholder 1"/>
          <p:cNvSpPr>
            <a:spLocks noGrp="1"/>
          </p:cNvSpPr>
          <p:nvPr>
            <p:ph idx="1"/>
          </p:nvPr>
        </p:nvSpPr>
        <p:spPr>
          <a:xfrm>
            <a:off x="1012008" y="1283321"/>
            <a:ext cx="10341792" cy="4830096"/>
          </a:xfrm>
        </p:spPr>
        <p:txBody>
          <a:bodyPr>
            <a:normAutofit fontScale="85000" lnSpcReduction="20000"/>
          </a:bodyPr>
          <a:lstStyle/>
          <a:p>
            <a:pPr>
              <a:buClr>
                <a:srgbClr val="C00000"/>
              </a:buClr>
              <a:buFont typeface="Wingdings" panose="05000000000000000000" pitchFamily="2" charset="2"/>
              <a:buChar char="v"/>
            </a:pPr>
            <a:r>
              <a:rPr lang="en-US" dirty="0"/>
              <a:t> </a:t>
            </a:r>
            <a:r>
              <a:rPr lang="en-US" b="1" dirty="0" smtClean="0">
                <a:solidFill>
                  <a:srgbClr val="C00000"/>
                </a:solidFill>
              </a:rPr>
              <a:t>Ontology </a:t>
            </a:r>
            <a:r>
              <a:rPr lang="en-US" b="1" dirty="0">
                <a:solidFill>
                  <a:srgbClr val="C00000"/>
                </a:solidFill>
              </a:rPr>
              <a:t>in </a:t>
            </a:r>
            <a:r>
              <a:rPr lang="en-US" b="1" dirty="0" smtClean="0">
                <a:solidFill>
                  <a:srgbClr val="C00000"/>
                </a:solidFill>
              </a:rPr>
              <a:t>AI:</a:t>
            </a:r>
            <a:r>
              <a:rPr lang="en-US" b="1" dirty="0">
                <a:solidFill>
                  <a:srgbClr val="C00000"/>
                </a:solidFill>
              </a:rPr>
              <a:t> </a:t>
            </a:r>
            <a:r>
              <a:rPr lang="en-US" dirty="0" smtClean="0"/>
              <a:t>The </a:t>
            </a:r>
            <a:r>
              <a:rPr lang="en-US" dirty="0"/>
              <a:t>ontology sets the scene for the knowledge graph to capture the data in a domain by specifying the structure of the knowledge in that </a:t>
            </a:r>
            <a:r>
              <a:rPr lang="en-US" dirty="0" smtClean="0"/>
              <a:t>domain including </a:t>
            </a:r>
            <a:r>
              <a:rPr lang="en-US" dirty="0"/>
              <a:t>taxonomies, topic maps, logical models, and vocabularies</a:t>
            </a:r>
            <a:r>
              <a:rPr lang="en-US" dirty="0" smtClean="0"/>
              <a:t>.</a:t>
            </a:r>
          </a:p>
          <a:p>
            <a:pPr lvl="1">
              <a:buClr>
                <a:srgbClr val="C00000"/>
              </a:buClr>
              <a:buFont typeface="Wingdings" panose="05000000000000000000" pitchFamily="2" charset="2"/>
              <a:buChar char="ü"/>
            </a:pPr>
            <a:r>
              <a:rPr lang="en-US" dirty="0"/>
              <a:t>Personalized </a:t>
            </a:r>
            <a:r>
              <a:rPr lang="en-US" dirty="0" smtClean="0"/>
              <a:t>Shopping</a:t>
            </a:r>
          </a:p>
          <a:p>
            <a:pPr lvl="1">
              <a:buClr>
                <a:srgbClr val="C00000"/>
              </a:buClr>
              <a:buFont typeface="Wingdings" panose="05000000000000000000" pitchFamily="2" charset="2"/>
              <a:buChar char="ü"/>
            </a:pPr>
            <a:r>
              <a:rPr lang="en-US" dirty="0" smtClean="0"/>
              <a:t>AI-Powered Assistants</a:t>
            </a:r>
          </a:p>
          <a:p>
            <a:pPr lvl="1">
              <a:buClr>
                <a:srgbClr val="C00000"/>
              </a:buClr>
              <a:buFont typeface="Wingdings" panose="05000000000000000000" pitchFamily="2" charset="2"/>
              <a:buChar char="ü"/>
            </a:pPr>
            <a:r>
              <a:rPr lang="en-US" dirty="0" smtClean="0"/>
              <a:t>Fraud Prevention</a:t>
            </a:r>
          </a:p>
          <a:p>
            <a:pPr lvl="1">
              <a:buClr>
                <a:srgbClr val="C00000"/>
              </a:buClr>
              <a:buFont typeface="Wingdings" panose="05000000000000000000" pitchFamily="2" charset="2"/>
              <a:buChar char="ü"/>
            </a:pPr>
            <a:r>
              <a:rPr lang="en-US" dirty="0" smtClean="0"/>
              <a:t>Administrative </a:t>
            </a:r>
            <a:r>
              <a:rPr lang="en-US" dirty="0"/>
              <a:t>Tasks Automated to Aid </a:t>
            </a:r>
            <a:r>
              <a:rPr lang="en-US" dirty="0" smtClean="0"/>
              <a:t>Educators</a:t>
            </a:r>
          </a:p>
          <a:p>
            <a:pPr lvl="1">
              <a:buClr>
                <a:srgbClr val="C00000"/>
              </a:buClr>
              <a:buFont typeface="Wingdings" panose="05000000000000000000" pitchFamily="2" charset="2"/>
              <a:buChar char="ü"/>
            </a:pPr>
            <a:r>
              <a:rPr lang="en-US" dirty="0" smtClean="0"/>
              <a:t>Creating </a:t>
            </a:r>
            <a:r>
              <a:rPr lang="en-US" dirty="0"/>
              <a:t>Smart </a:t>
            </a:r>
            <a:r>
              <a:rPr lang="en-US" dirty="0" smtClean="0"/>
              <a:t>Content</a:t>
            </a:r>
          </a:p>
          <a:p>
            <a:pPr lvl="1">
              <a:buClr>
                <a:srgbClr val="C00000"/>
              </a:buClr>
              <a:buFont typeface="Wingdings" panose="05000000000000000000" pitchFamily="2" charset="2"/>
              <a:buChar char="ü"/>
            </a:pPr>
            <a:r>
              <a:rPr lang="en-US" dirty="0" smtClean="0"/>
              <a:t>Voice Assistants</a:t>
            </a:r>
          </a:p>
          <a:p>
            <a:pPr lvl="1">
              <a:buClr>
                <a:srgbClr val="C00000"/>
              </a:buClr>
              <a:buFont typeface="Wingdings" panose="05000000000000000000" pitchFamily="2" charset="2"/>
              <a:buChar char="ü"/>
            </a:pPr>
            <a:r>
              <a:rPr lang="en-US" dirty="0" smtClean="0"/>
              <a:t>Personalized Learning</a:t>
            </a:r>
          </a:p>
          <a:p>
            <a:pPr lvl="1">
              <a:buClr>
                <a:srgbClr val="C00000"/>
              </a:buClr>
              <a:buFont typeface="Wingdings" panose="05000000000000000000" pitchFamily="2" charset="2"/>
              <a:buChar char="ü"/>
            </a:pPr>
            <a:r>
              <a:rPr lang="en-US" dirty="0" smtClean="0"/>
              <a:t>Autonomous </a:t>
            </a:r>
            <a:r>
              <a:rPr lang="en-US" dirty="0"/>
              <a:t>Vehicles</a:t>
            </a:r>
            <a:r>
              <a:rPr lang="en-US" dirty="0" smtClean="0"/>
              <a:t>.</a:t>
            </a:r>
          </a:p>
          <a:p>
            <a:pPr lvl="1">
              <a:buClr>
                <a:srgbClr val="C00000"/>
              </a:buClr>
              <a:buFont typeface="Wingdings" panose="05000000000000000000" pitchFamily="2" charset="2"/>
              <a:buChar char="ü"/>
            </a:pPr>
            <a:r>
              <a:rPr lang="en-US" dirty="0" smtClean="0"/>
              <a:t>Natural Language processing</a:t>
            </a:r>
          </a:p>
          <a:p>
            <a:pPr lvl="1">
              <a:buClr>
                <a:srgbClr val="C00000"/>
              </a:buClr>
              <a:buFont typeface="Wingdings" panose="05000000000000000000" pitchFamily="2" charset="2"/>
              <a:buChar char="ü"/>
            </a:pPr>
            <a:r>
              <a:rPr lang="en-US" dirty="0" smtClean="0"/>
              <a:t>Cognitive AI</a:t>
            </a:r>
            <a:endParaRPr lang="en-US" dirty="0"/>
          </a:p>
          <a:p>
            <a:pPr lvl="1">
              <a:buClr>
                <a:srgbClr val="C00000"/>
              </a:buClr>
              <a:buFont typeface="Wingdings" panose="05000000000000000000" pitchFamily="2" charset="2"/>
              <a:buChar char="ü"/>
            </a:pPr>
            <a:endParaRPr lang="en-US" dirty="0" smtClean="0"/>
          </a:p>
          <a:p>
            <a:pPr>
              <a:buClr>
                <a:srgbClr val="C00000"/>
              </a:buClr>
              <a:buFont typeface="Wingdings" panose="05000000000000000000" pitchFamily="2" charset="2"/>
              <a:buChar char="v"/>
            </a:pPr>
            <a:r>
              <a:rPr lang="en-US" dirty="0"/>
              <a:t> </a:t>
            </a:r>
            <a:r>
              <a:rPr lang="en-US" b="1" dirty="0" smtClean="0">
                <a:solidFill>
                  <a:srgbClr val="C00000"/>
                </a:solidFill>
              </a:rPr>
              <a:t>Ontology </a:t>
            </a:r>
            <a:r>
              <a:rPr lang="en-US" b="1" dirty="0">
                <a:solidFill>
                  <a:srgbClr val="C00000"/>
                </a:solidFill>
              </a:rPr>
              <a:t>in </a:t>
            </a:r>
            <a:r>
              <a:rPr lang="en-US" b="1" dirty="0" smtClean="0">
                <a:solidFill>
                  <a:srgbClr val="C00000"/>
                </a:solidFill>
              </a:rPr>
              <a:t>research: </a:t>
            </a:r>
            <a:r>
              <a:rPr lang="en-US" dirty="0"/>
              <a:t>Ontology helps researchers recognize how certain they can be about the nature and existence of objects they are researching.</a:t>
            </a:r>
            <a:endParaRPr lang="en-US" b="1" dirty="0" smtClean="0">
              <a:solidFill>
                <a:srgbClr val="C00000"/>
              </a:solidFill>
            </a:endParaRPr>
          </a:p>
          <a:p>
            <a:pPr>
              <a:buClr>
                <a:srgbClr val="C00000"/>
              </a:buClr>
              <a:buFont typeface="Wingdings" panose="05000000000000000000" pitchFamily="2" charset="2"/>
              <a:buChar char="v"/>
            </a:pPr>
            <a:endParaRPr lang="en-US" dirty="0"/>
          </a:p>
          <a:p>
            <a:endParaRPr lang="en-US" dirty="0"/>
          </a:p>
        </p:txBody>
      </p:sp>
    </p:spTree>
    <p:extLst>
      <p:ext uri="{BB962C8B-B14F-4D97-AF65-F5344CB8AC3E}">
        <p14:creationId xmlns:p14="http://schemas.microsoft.com/office/powerpoint/2010/main" val="306695904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smtClean="0"/>
          </a:p>
          <a:p>
            <a:pPr algn="ctr"/>
            <a:r>
              <a:rPr lang="en-US" sz="3600" dirty="0" smtClean="0"/>
              <a:t>Applications </a:t>
            </a:r>
            <a:r>
              <a:rPr lang="en-US" sz="3600" dirty="0"/>
              <a:t>of Ontologies</a:t>
            </a:r>
          </a:p>
          <a:p>
            <a:pPr algn="ct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27</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ontent Placeholder 1"/>
          <p:cNvSpPr>
            <a:spLocks noGrp="1"/>
          </p:cNvSpPr>
          <p:nvPr>
            <p:ph idx="1"/>
          </p:nvPr>
        </p:nvSpPr>
        <p:spPr>
          <a:xfrm>
            <a:off x="419100" y="864645"/>
            <a:ext cx="10515600" cy="4810306"/>
          </a:xfrm>
        </p:spPr>
        <p:txBody>
          <a:bodyPr>
            <a:normAutofit/>
          </a:bodyPr>
          <a:lstStyle/>
          <a:p>
            <a:pPr algn="just">
              <a:buClr>
                <a:srgbClr val="C00000"/>
              </a:buClr>
              <a:buFont typeface="Wingdings" panose="05000000000000000000" pitchFamily="2" charset="2"/>
              <a:buChar char="v"/>
            </a:pPr>
            <a:r>
              <a:rPr lang="en-US" b="1" dirty="0" smtClean="0">
                <a:solidFill>
                  <a:srgbClr val="C00000"/>
                </a:solidFill>
              </a:rPr>
              <a:t> Ontology in Biomedicine: </a:t>
            </a:r>
            <a:r>
              <a:rPr lang="en-US" sz="2400" dirty="0"/>
              <a:t>Ontologies are used in the biomedical and health sciences in areas ranging from gene function, as seen in the gene ontology GO, to those used in healthcare informatics such as the International Classification of Diseases, </a:t>
            </a:r>
            <a:r>
              <a:rPr lang="en-US" sz="2400" dirty="0" smtClean="0"/>
              <a:t>ICD.</a:t>
            </a:r>
          </a:p>
          <a:p>
            <a:pPr algn="just">
              <a:buClr>
                <a:srgbClr val="C00000"/>
              </a:buClr>
              <a:buFont typeface="Wingdings" panose="05000000000000000000" pitchFamily="2" charset="2"/>
              <a:buChar char="v"/>
            </a:pPr>
            <a:endParaRPr lang="en-US" dirty="0" smtClean="0"/>
          </a:p>
          <a:p>
            <a:pPr marL="0" indent="0">
              <a:buClr>
                <a:srgbClr val="C00000"/>
              </a:buClr>
              <a:buNone/>
            </a:pPr>
            <a:endParaRPr lang="en-US" dirty="0"/>
          </a:p>
          <a:p>
            <a:pPr marL="0" indent="0">
              <a:buNone/>
            </a:pPr>
            <a:endParaRPr lang="en-US" dirty="0"/>
          </a:p>
        </p:txBody>
      </p:sp>
      <p:pic>
        <p:nvPicPr>
          <p:cNvPr id="3" name="Picture 2"/>
          <p:cNvPicPr>
            <a:picLocks noChangeAspect="1"/>
          </p:cNvPicPr>
          <p:nvPr/>
        </p:nvPicPr>
        <p:blipFill rotWithShape="1">
          <a:blip r:embed="rId2"/>
          <a:srcRect l="638" t="9197" r="1876" b="5804"/>
          <a:stretch/>
        </p:blipFill>
        <p:spPr>
          <a:xfrm>
            <a:off x="1981199" y="2303605"/>
            <a:ext cx="8229601" cy="4034285"/>
          </a:xfrm>
          <a:prstGeom prst="rect">
            <a:avLst/>
          </a:prstGeom>
        </p:spPr>
      </p:pic>
    </p:spTree>
    <p:extLst>
      <p:ext uri="{BB962C8B-B14F-4D97-AF65-F5344CB8AC3E}">
        <p14:creationId xmlns:p14="http://schemas.microsoft.com/office/powerpoint/2010/main" val="19543085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561556"/>
            <a:ext cx="10515600" cy="4351338"/>
          </a:xfrm>
        </p:spPr>
        <p:txBody>
          <a:bodyPr>
            <a:normAutofit/>
          </a:bodyPr>
          <a:lstStyle/>
          <a:p>
            <a:pPr>
              <a:buClr>
                <a:srgbClr val="C00000"/>
              </a:buClr>
              <a:buFont typeface="Wingdings" panose="05000000000000000000" pitchFamily="2" charset="2"/>
              <a:buChar char="v"/>
            </a:pPr>
            <a:r>
              <a:rPr lang="en-US" b="1" dirty="0">
                <a:solidFill>
                  <a:srgbClr val="C00000"/>
                </a:solidFill>
              </a:rPr>
              <a:t>Ontology in education: </a:t>
            </a:r>
            <a:r>
              <a:rPr lang="en-US" dirty="0"/>
              <a:t>The ontology can be used to guide students to understand the organization of their own learning and to self- assess their own progress. </a:t>
            </a:r>
          </a:p>
          <a:p>
            <a:pPr>
              <a:buClr>
                <a:srgbClr val="C00000"/>
              </a:buClr>
              <a:buFont typeface="Wingdings" panose="05000000000000000000" pitchFamily="2" charset="2"/>
              <a:buChar char="v"/>
            </a:pPr>
            <a:r>
              <a:rPr lang="en-US" b="1" dirty="0">
                <a:solidFill>
                  <a:srgbClr val="C00000"/>
                </a:solidFill>
              </a:rPr>
              <a:t> Ontology in neuroscience: </a:t>
            </a:r>
            <a:r>
              <a:rPr lang="en-US" dirty="0"/>
              <a:t>Ontology is broadly used in Neuroscience Information Framework (NIF) project. </a:t>
            </a:r>
            <a:r>
              <a:rPr lang="en-US" b="1" dirty="0"/>
              <a:t>NIFSTD </a:t>
            </a:r>
            <a:r>
              <a:rPr lang="en-US" dirty="0"/>
              <a:t>and</a:t>
            </a:r>
            <a:r>
              <a:rPr lang="en-US" b="1" dirty="0"/>
              <a:t> </a:t>
            </a:r>
            <a:r>
              <a:rPr lang="en-US" dirty="0"/>
              <a:t>Web Ontology Language </a:t>
            </a:r>
            <a:r>
              <a:rPr lang="en-US" b="1" dirty="0"/>
              <a:t>(OWL) </a:t>
            </a:r>
            <a:r>
              <a:rPr lang="en-US" dirty="0"/>
              <a:t>are two important tools to analyze neuroscience data.</a:t>
            </a:r>
          </a:p>
          <a:p>
            <a:pPr marL="0" indent="0">
              <a:buClr>
                <a:srgbClr val="C00000"/>
              </a:buClr>
              <a:buNone/>
            </a:pPr>
            <a:endParaRPr lang="en-US" dirty="0"/>
          </a:p>
        </p:txBody>
      </p:sp>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smtClean="0"/>
          </a:p>
          <a:p>
            <a:pPr algn="ctr"/>
            <a:r>
              <a:rPr lang="en-US" sz="3200" dirty="0" smtClean="0"/>
              <a:t>Applications </a:t>
            </a:r>
            <a:r>
              <a:rPr lang="en-US" sz="3200" dirty="0"/>
              <a:t>of Ontologies</a:t>
            </a:r>
          </a:p>
          <a:p>
            <a:pPr algn="ct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30</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764641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t>Databases vs</a:t>
            </a:r>
            <a:r>
              <a:rPr lang="en-US" sz="3600" dirty="0" smtClean="0"/>
              <a:t> Ontologies</a:t>
            </a:r>
            <a:endParaRPr lang="en-US" sz="36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28</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ontent Placeholder 1"/>
          <p:cNvSpPr>
            <a:spLocks noGrp="1"/>
          </p:cNvSpPr>
          <p:nvPr>
            <p:ph idx="1"/>
          </p:nvPr>
        </p:nvSpPr>
        <p:spPr>
          <a:xfrm>
            <a:off x="851263" y="1319349"/>
            <a:ext cx="10265229" cy="5081451"/>
          </a:xfrm>
        </p:spPr>
        <p:txBody>
          <a:bodyPr>
            <a:normAutofit/>
          </a:bodyPr>
          <a:lstStyle/>
          <a:p>
            <a:pPr marL="514350" indent="-514350" algn="just">
              <a:buClr>
                <a:srgbClr val="C00000"/>
              </a:buClr>
              <a:buFont typeface="+mj-lt"/>
              <a:buAutoNum type="arabicPeriod"/>
            </a:pPr>
            <a:r>
              <a:rPr lang="en-US" sz="2400" dirty="0"/>
              <a:t>The fundamental focus of an ontology is to specify and share meaning. The fundamental focus for a database schema is to describe </a:t>
            </a:r>
            <a:r>
              <a:rPr lang="en-US" sz="2400" dirty="0" smtClean="0"/>
              <a:t>data and storage.</a:t>
            </a:r>
          </a:p>
          <a:p>
            <a:pPr marL="514350" indent="-514350" algn="just">
              <a:buClr>
                <a:srgbClr val="C00000"/>
              </a:buClr>
              <a:buFont typeface="+mj-lt"/>
              <a:buAutoNum type="arabicPeriod"/>
            </a:pPr>
            <a:r>
              <a:rPr lang="en-US" sz="2400" dirty="0"/>
              <a:t>A relational database schema has a single purpose: to structure a set of instances for efficient storage and querying. An ontology can also be used to structure a set of instances in a </a:t>
            </a:r>
            <a:r>
              <a:rPr lang="en-US" sz="2400" dirty="0" smtClean="0"/>
              <a:t>database </a:t>
            </a:r>
            <a:r>
              <a:rPr lang="en-US" sz="2400" dirty="0"/>
              <a:t>but it </a:t>
            </a:r>
            <a:r>
              <a:rPr lang="en-US" sz="2400" dirty="0" smtClean="0"/>
              <a:t>has </a:t>
            </a:r>
            <a:r>
              <a:rPr lang="en-US" sz="2400" dirty="0"/>
              <a:t>a broader range of purposes including </a:t>
            </a:r>
            <a:r>
              <a:rPr lang="en-US" sz="2400" dirty="0" smtClean="0"/>
              <a:t>better </a:t>
            </a:r>
            <a:r>
              <a:rPr lang="en-US" sz="2400" dirty="0"/>
              <a:t>communication, interoperability, search, and software engineering, a communication bridge between a human and a </a:t>
            </a:r>
            <a:r>
              <a:rPr lang="en-US" sz="2400" dirty="0" smtClean="0"/>
              <a:t>machine.</a:t>
            </a:r>
          </a:p>
          <a:p>
            <a:pPr marL="514350" indent="-514350" algn="just">
              <a:buClr>
                <a:srgbClr val="C00000"/>
              </a:buClr>
              <a:buFont typeface="+mj-lt"/>
              <a:buAutoNum type="arabicPeriod"/>
            </a:pPr>
            <a:r>
              <a:rPr lang="en-US" sz="2400" dirty="0" smtClean="0"/>
              <a:t>When an </a:t>
            </a:r>
            <a:r>
              <a:rPr lang="en-US" sz="2400" dirty="0"/>
              <a:t>instance is created in an ontology, the respective mappings must also be created based on rules, which is not necessarily the case for </a:t>
            </a:r>
            <a:r>
              <a:rPr lang="en-US" sz="2400" dirty="0" smtClean="0"/>
              <a:t>databases. That’s why </a:t>
            </a:r>
            <a:r>
              <a:rPr lang="en-US" sz="2400" dirty="0"/>
              <a:t>ontology </a:t>
            </a:r>
            <a:r>
              <a:rPr lang="en-US" sz="2400" dirty="0" smtClean="0"/>
              <a:t>perform better than databases.</a:t>
            </a:r>
            <a:endParaRPr lang="en-US" sz="2400" dirty="0"/>
          </a:p>
          <a:p>
            <a:pPr marL="514350" indent="-514350" algn="just">
              <a:buClr>
                <a:srgbClr val="C00000"/>
              </a:buClr>
              <a:buFont typeface="+mj-lt"/>
              <a:buAutoNum type="arabicPeriod"/>
            </a:pPr>
            <a:r>
              <a:rPr lang="en-US" sz="2400" dirty="0" smtClean="0"/>
              <a:t>Ontologies </a:t>
            </a:r>
            <a:r>
              <a:rPr lang="en-US" sz="2400" dirty="0"/>
              <a:t>utilize the OWA system of knowledge representation</a:t>
            </a:r>
            <a:r>
              <a:rPr lang="en-US" sz="2400" dirty="0" smtClean="0"/>
              <a:t>, while </a:t>
            </a:r>
            <a:r>
              <a:rPr lang="en-US" sz="2400" dirty="0"/>
              <a:t>the CWA is used by databases.</a:t>
            </a:r>
          </a:p>
          <a:p>
            <a:pPr marL="514350" indent="-514350" algn="just">
              <a:buClr>
                <a:srgbClr val="C00000"/>
              </a:buClr>
              <a:buFont typeface="+mj-lt"/>
              <a:buAutoNum type="arabicPeriod"/>
            </a:pPr>
            <a:endParaRPr lang="en-US" sz="2400" dirty="0"/>
          </a:p>
        </p:txBody>
      </p:sp>
    </p:spTree>
    <p:extLst>
      <p:ext uri="{BB962C8B-B14F-4D97-AF65-F5344CB8AC3E}">
        <p14:creationId xmlns:p14="http://schemas.microsoft.com/office/powerpoint/2010/main" val="13775247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smtClean="0"/>
          </a:p>
          <a:p>
            <a:pPr algn="ctr"/>
            <a:r>
              <a:rPr lang="en-US" sz="3200" dirty="0" smtClean="0"/>
              <a:t>Databases </a:t>
            </a:r>
            <a:r>
              <a:rPr lang="en-US" sz="3200" dirty="0"/>
              <a:t>vs Ontologies</a:t>
            </a:r>
          </a:p>
          <a:p>
            <a:pPr algn="ct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29</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1"/>
          <p:cNvPicPr>
            <a:picLocks noChangeAspect="1"/>
          </p:cNvPicPr>
          <p:nvPr/>
        </p:nvPicPr>
        <p:blipFill rotWithShape="1">
          <a:blip r:embed="rId2"/>
          <a:srcRect l="47394" t="41779" r="43700" b="30418"/>
          <a:stretch/>
        </p:blipFill>
        <p:spPr>
          <a:xfrm rot="21112404">
            <a:off x="10774339" y="3778022"/>
            <a:ext cx="1266865" cy="2223476"/>
          </a:xfrm>
          <a:prstGeom prst="rect">
            <a:avLst/>
          </a:prstGeom>
        </p:spPr>
      </p:pic>
      <p:sp>
        <p:nvSpPr>
          <p:cNvPr id="3" name="Content Placeholder 2"/>
          <p:cNvSpPr>
            <a:spLocks noGrp="1"/>
          </p:cNvSpPr>
          <p:nvPr>
            <p:ph idx="1"/>
          </p:nvPr>
        </p:nvSpPr>
        <p:spPr>
          <a:xfrm>
            <a:off x="655320" y="1188720"/>
            <a:ext cx="10069286" cy="5146766"/>
          </a:xfrm>
        </p:spPr>
        <p:txBody>
          <a:bodyPr>
            <a:normAutofit/>
          </a:bodyPr>
          <a:lstStyle/>
          <a:p>
            <a:pPr marL="514350" indent="-514350" algn="just">
              <a:buClr>
                <a:srgbClr val="C00000"/>
              </a:buClr>
              <a:buFont typeface="+mj-lt"/>
              <a:buAutoNum type="arabicPeriod" startAt="5"/>
            </a:pPr>
            <a:r>
              <a:rPr lang="en-US" sz="2400" dirty="0" smtClean="0"/>
              <a:t>Database system </a:t>
            </a:r>
            <a:r>
              <a:rPr lang="en-US" sz="2400" dirty="0"/>
              <a:t>apply the normalization of tables to delete redundant data from the </a:t>
            </a:r>
            <a:r>
              <a:rPr lang="en-US" sz="2400" dirty="0" smtClean="0"/>
              <a:t>tables, </a:t>
            </a:r>
            <a:r>
              <a:rPr lang="en-US" sz="2400" dirty="0"/>
              <a:t>to reduce the </a:t>
            </a:r>
            <a:r>
              <a:rPr lang="en-US" sz="2400" dirty="0" smtClean="0"/>
              <a:t>complexity. Normal </a:t>
            </a:r>
            <a:r>
              <a:rPr lang="en-US" sz="2400" dirty="0"/>
              <a:t>forms </a:t>
            </a:r>
            <a:r>
              <a:rPr lang="en-US" sz="2400" dirty="0" smtClean="0"/>
              <a:t>are </a:t>
            </a:r>
            <a:r>
              <a:rPr lang="en-US" sz="2400" dirty="0"/>
              <a:t>a set of rules that help to correct the transformation of entities and relationships to the structure of the physical layout of the </a:t>
            </a:r>
            <a:r>
              <a:rPr lang="en-US" sz="2400" dirty="0" smtClean="0"/>
              <a:t>tables that is not used in ontologies.</a:t>
            </a:r>
          </a:p>
          <a:p>
            <a:pPr marL="514350" indent="-514350" algn="just">
              <a:buClr>
                <a:srgbClr val="C00000"/>
              </a:buClr>
              <a:buFont typeface="+mj-lt"/>
              <a:buAutoNum type="arabicPeriod" startAt="5"/>
            </a:pPr>
            <a:r>
              <a:rPr lang="en-US" sz="2400" dirty="0"/>
              <a:t>A database uses an ER diagram </a:t>
            </a:r>
            <a:r>
              <a:rPr lang="en-US" sz="2400" dirty="0" smtClean="0"/>
              <a:t>to </a:t>
            </a:r>
            <a:r>
              <a:rPr lang="en-US" sz="2400" dirty="0"/>
              <a:t>describe the syntax; this technique is used for abstract and conceptual data representation. In ontology, however, the syntax is written by logic; the most common is the description logic that corresponds to the OWL DL, a language for creating ontologies. </a:t>
            </a:r>
            <a:endParaRPr lang="en-US" sz="2400" dirty="0" smtClean="0"/>
          </a:p>
          <a:p>
            <a:pPr marL="514350" indent="-514350" algn="just">
              <a:buClr>
                <a:srgbClr val="C00000"/>
              </a:buClr>
              <a:buFont typeface="+mj-lt"/>
              <a:buAutoNum type="arabicPeriod" startAt="5"/>
            </a:pPr>
            <a:r>
              <a:rPr lang="en-US" sz="2400" dirty="0" smtClean="0"/>
              <a:t>Ontologies can be created </a:t>
            </a:r>
            <a:r>
              <a:rPr lang="en-US" sz="2400" dirty="0"/>
              <a:t>using existing </a:t>
            </a:r>
            <a:r>
              <a:rPr lang="en-US" sz="2400" dirty="0" smtClean="0"/>
              <a:t>ontologies while databases </a:t>
            </a:r>
            <a:r>
              <a:rPr lang="en-US" sz="2400" dirty="0"/>
              <a:t>are created from </a:t>
            </a:r>
            <a:r>
              <a:rPr lang="en-US" sz="2400" dirty="0" smtClean="0"/>
              <a:t>scratch like all tables and their content have to design new.</a:t>
            </a:r>
          </a:p>
          <a:p>
            <a:pPr marL="514350" indent="-514350" algn="just">
              <a:buClr>
                <a:srgbClr val="C00000"/>
              </a:buClr>
              <a:buFont typeface="+mj-lt"/>
              <a:buAutoNum type="arabicPeriod" startAt="5"/>
            </a:pPr>
            <a:r>
              <a:rPr lang="en-US" sz="2400" dirty="0" smtClean="0"/>
              <a:t>But there </a:t>
            </a:r>
            <a:r>
              <a:rPr lang="en-US" sz="2400" dirty="0"/>
              <a:t>are certain similarities between ontologies and databases. we can convert a database to an ontology and vice </a:t>
            </a:r>
            <a:r>
              <a:rPr lang="en-US" sz="2400" dirty="0" smtClean="0"/>
              <a:t>versa </a:t>
            </a:r>
            <a:r>
              <a:rPr lang="en-US" sz="2400" dirty="0"/>
              <a:t>using the approach Ontology Inverse Engineering.</a:t>
            </a:r>
          </a:p>
        </p:txBody>
      </p:sp>
    </p:spTree>
    <p:extLst>
      <p:ext uri="{BB962C8B-B14F-4D97-AF65-F5344CB8AC3E}">
        <p14:creationId xmlns:p14="http://schemas.microsoft.com/office/powerpoint/2010/main" val="13738534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a:srcRect t="9250" b="5493"/>
          <a:stretch/>
        </p:blipFill>
        <p:spPr>
          <a:xfrm>
            <a:off x="789341" y="964540"/>
            <a:ext cx="10564459" cy="4761012"/>
          </a:xfrm>
          <a:prstGeom prst="rect">
            <a:avLst/>
          </a:prstGeom>
        </p:spPr>
      </p:pic>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cs typeface="Arial" panose="020B0604020202020204" pitchFamily="34" charset="0"/>
              </a:rPr>
              <a:t>NIF - Neuroscience Information Framework</a:t>
            </a: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3</a:t>
            </a:r>
            <a:endParaRPr lang="en-US"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https://neuinfo.org/</a:t>
            </a:r>
          </a:p>
        </p:txBody>
      </p:sp>
      <p:sp>
        <p:nvSpPr>
          <p:cNvPr id="3" name="TextBox 2"/>
          <p:cNvSpPr txBox="1"/>
          <p:nvPr/>
        </p:nvSpPr>
        <p:spPr>
          <a:xfrm>
            <a:off x="789341" y="5859932"/>
            <a:ext cx="8553157" cy="707886"/>
          </a:xfrm>
          <a:prstGeom prst="rect">
            <a:avLst/>
          </a:prstGeom>
          <a:noFill/>
        </p:spPr>
        <p:txBody>
          <a:bodyPr wrap="square" rtlCol="0">
            <a:spAutoFit/>
          </a:bodyPr>
          <a:lstStyle/>
          <a:p>
            <a:pPr marL="285750" indent="-285750">
              <a:buClr>
                <a:srgbClr val="C00000"/>
              </a:buClr>
              <a:buFont typeface="Symbol" panose="05050102010706020507" pitchFamily="18" charset="2"/>
              <a:buChar char="-"/>
            </a:pPr>
            <a:r>
              <a:rPr lang="en-US" sz="2000" dirty="0" smtClean="0"/>
              <a:t>2000 databases</a:t>
            </a:r>
          </a:p>
          <a:p>
            <a:pPr marL="285750" indent="-285750">
              <a:buClr>
                <a:srgbClr val="C00000"/>
              </a:buClr>
              <a:buFont typeface="Symbol" panose="05050102010706020507" pitchFamily="18" charset="2"/>
              <a:buChar char="-"/>
            </a:pPr>
            <a:r>
              <a:rPr lang="en-US" sz="2000" dirty="0" smtClean="0"/>
              <a:t>170 federating databases</a:t>
            </a:r>
            <a:endParaRPr lang="en-US" sz="2000" dirty="0"/>
          </a:p>
        </p:txBody>
      </p:sp>
    </p:spTree>
    <p:extLst>
      <p:ext uri="{BB962C8B-B14F-4D97-AF65-F5344CB8AC3E}">
        <p14:creationId xmlns:p14="http://schemas.microsoft.com/office/powerpoint/2010/main" val="20996487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73777" y="1665099"/>
            <a:ext cx="10515600" cy="4351338"/>
          </a:xfrm>
        </p:spPr>
        <p:txBody>
          <a:bodyPr>
            <a:normAutofit/>
          </a:bodyPr>
          <a:lstStyle/>
          <a:p>
            <a:pPr marL="514350" indent="-514350">
              <a:buClr>
                <a:srgbClr val="C00000"/>
              </a:buClr>
              <a:buFont typeface="+mj-lt"/>
              <a:buAutoNum type="arabicPeriod"/>
            </a:pPr>
            <a:r>
              <a:rPr lang="en-US" dirty="0"/>
              <a:t>Data </a:t>
            </a:r>
            <a:r>
              <a:rPr lang="en-US" dirty="0" smtClean="0"/>
              <a:t>dependency</a:t>
            </a:r>
          </a:p>
          <a:p>
            <a:pPr marL="514350" indent="-514350">
              <a:buClr>
                <a:srgbClr val="C00000"/>
              </a:buClr>
              <a:buFont typeface="+mj-lt"/>
              <a:buAutoNum type="arabicPeriod"/>
            </a:pPr>
            <a:r>
              <a:rPr lang="en-US" dirty="0" smtClean="0"/>
              <a:t>Efficient </a:t>
            </a:r>
            <a:r>
              <a:rPr lang="en-US" dirty="0"/>
              <a:t>data access; </a:t>
            </a:r>
          </a:p>
          <a:p>
            <a:pPr marL="514350" indent="-514350">
              <a:buClr>
                <a:srgbClr val="C00000"/>
              </a:buClr>
              <a:buFont typeface="+mj-lt"/>
              <a:buAutoNum type="arabicPeriod"/>
            </a:pPr>
            <a:r>
              <a:rPr lang="en-US" dirty="0" smtClean="0"/>
              <a:t>Data </a:t>
            </a:r>
            <a:r>
              <a:rPr lang="en-US" dirty="0"/>
              <a:t>integrity and security; </a:t>
            </a:r>
          </a:p>
          <a:p>
            <a:pPr marL="514350" indent="-514350">
              <a:buClr>
                <a:srgbClr val="C00000"/>
              </a:buClr>
              <a:buFont typeface="+mj-lt"/>
              <a:buAutoNum type="arabicPeriod"/>
            </a:pPr>
            <a:r>
              <a:rPr lang="en-US" dirty="0" smtClean="0"/>
              <a:t>Data administration;</a:t>
            </a:r>
          </a:p>
          <a:p>
            <a:pPr marL="514350" indent="-514350">
              <a:buClr>
                <a:srgbClr val="C00000"/>
              </a:buClr>
              <a:buFont typeface="+mj-lt"/>
              <a:buAutoNum type="arabicPeriod"/>
            </a:pPr>
            <a:r>
              <a:rPr lang="en-US" dirty="0" smtClean="0"/>
              <a:t>Concurrent </a:t>
            </a:r>
            <a:r>
              <a:rPr lang="en-US" dirty="0"/>
              <a:t>access and crash recovery; </a:t>
            </a:r>
          </a:p>
          <a:p>
            <a:pPr marL="514350" indent="-514350">
              <a:buClr>
                <a:srgbClr val="C00000"/>
              </a:buClr>
              <a:buFont typeface="+mj-lt"/>
              <a:buAutoNum type="arabicPeriod"/>
            </a:pPr>
            <a:r>
              <a:rPr lang="en-US" dirty="0" smtClean="0"/>
              <a:t>Reduced </a:t>
            </a:r>
            <a:r>
              <a:rPr lang="en-US" dirty="0"/>
              <a:t>application development time.</a:t>
            </a:r>
            <a:r>
              <a:rPr lang="en-US" dirty="0" smtClean="0"/>
              <a:t/>
            </a:r>
            <a:br>
              <a:rPr lang="en-US" dirty="0" smtClean="0"/>
            </a:br>
            <a:endParaRPr lang="en-US" dirty="0"/>
          </a:p>
        </p:txBody>
      </p:sp>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Purposes of Development of the Databases</a:t>
            </a: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30</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1"/>
          <p:cNvPicPr>
            <a:picLocks noChangeAspect="1"/>
          </p:cNvPicPr>
          <p:nvPr/>
        </p:nvPicPr>
        <p:blipFill rotWithShape="1">
          <a:blip r:embed="rId2"/>
          <a:srcRect l="47394" t="41779" r="43700" b="30418"/>
          <a:stretch/>
        </p:blipFill>
        <p:spPr>
          <a:xfrm flipH="1">
            <a:off x="9474224" y="2380535"/>
            <a:ext cx="1441681" cy="3241517"/>
          </a:xfrm>
          <a:prstGeom prst="rect">
            <a:avLst/>
          </a:prstGeom>
        </p:spPr>
      </p:pic>
    </p:spTree>
    <p:extLst>
      <p:ext uri="{BB962C8B-B14F-4D97-AF65-F5344CB8AC3E}">
        <p14:creationId xmlns:p14="http://schemas.microsoft.com/office/powerpoint/2010/main" val="29471202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7300" y="1420677"/>
            <a:ext cx="10515600" cy="4351338"/>
          </a:xfrm>
        </p:spPr>
        <p:txBody>
          <a:bodyPr>
            <a:normAutofit fontScale="85000" lnSpcReduction="20000"/>
          </a:bodyPr>
          <a:lstStyle/>
          <a:p>
            <a:pPr>
              <a:buClr>
                <a:srgbClr val="C00000"/>
              </a:buClr>
              <a:buFont typeface="Wingdings" panose="05000000000000000000" pitchFamily="2" charset="2"/>
              <a:buChar char="ü"/>
            </a:pPr>
            <a:r>
              <a:rPr lang="en-US" dirty="0" smtClean="0"/>
              <a:t>What is NIF and it’s purposes?</a:t>
            </a:r>
          </a:p>
          <a:p>
            <a:pPr>
              <a:buClr>
                <a:srgbClr val="C00000"/>
              </a:buClr>
              <a:buFont typeface="Wingdings" panose="05000000000000000000" pitchFamily="2" charset="2"/>
              <a:buChar char="ü"/>
            </a:pPr>
            <a:r>
              <a:rPr lang="en-US" dirty="0"/>
              <a:t> </a:t>
            </a:r>
            <a:r>
              <a:rPr lang="en-US" dirty="0" smtClean="0"/>
              <a:t>What is data federation?</a:t>
            </a:r>
          </a:p>
          <a:p>
            <a:pPr>
              <a:buClr>
                <a:srgbClr val="C00000"/>
              </a:buClr>
              <a:buFont typeface="Wingdings" panose="05000000000000000000" pitchFamily="2" charset="2"/>
              <a:buChar char="ü"/>
            </a:pPr>
            <a:r>
              <a:rPr lang="en-US" dirty="0"/>
              <a:t> </a:t>
            </a:r>
            <a:r>
              <a:rPr lang="en-US" dirty="0" smtClean="0"/>
              <a:t>Data federation vs data warehouse</a:t>
            </a:r>
          </a:p>
          <a:p>
            <a:pPr>
              <a:buClr>
                <a:srgbClr val="C00000"/>
              </a:buClr>
              <a:buFont typeface="Wingdings" panose="05000000000000000000" pitchFamily="2" charset="2"/>
              <a:buChar char="ü"/>
            </a:pPr>
            <a:r>
              <a:rPr lang="en-US" dirty="0"/>
              <a:t> </a:t>
            </a:r>
            <a:r>
              <a:rPr lang="en-US" dirty="0" smtClean="0"/>
              <a:t>What </a:t>
            </a:r>
            <a:r>
              <a:rPr lang="en-US" dirty="0"/>
              <a:t>is the introduction of </a:t>
            </a:r>
            <a:r>
              <a:rPr lang="en-US" dirty="0" smtClean="0"/>
              <a:t>ontology?</a:t>
            </a:r>
          </a:p>
          <a:p>
            <a:pPr>
              <a:buClr>
                <a:srgbClr val="C00000"/>
              </a:buClr>
              <a:buFont typeface="Wingdings" panose="05000000000000000000" pitchFamily="2" charset="2"/>
              <a:buChar char="ü"/>
            </a:pPr>
            <a:r>
              <a:rPr lang="en-US" dirty="0"/>
              <a:t> </a:t>
            </a:r>
            <a:r>
              <a:rPr lang="en-US" dirty="0" smtClean="0"/>
              <a:t>What </a:t>
            </a:r>
            <a:r>
              <a:rPr lang="en-US" dirty="0"/>
              <a:t>is the difference between database and </a:t>
            </a:r>
            <a:r>
              <a:rPr lang="en-US" dirty="0" smtClean="0"/>
              <a:t>ontology?</a:t>
            </a:r>
          </a:p>
          <a:p>
            <a:pPr>
              <a:buClr>
                <a:srgbClr val="C00000"/>
              </a:buClr>
              <a:buFont typeface="Wingdings" panose="05000000000000000000" pitchFamily="2" charset="2"/>
              <a:buChar char="ü"/>
            </a:pPr>
            <a:r>
              <a:rPr lang="en-US" dirty="0"/>
              <a:t> </a:t>
            </a:r>
            <a:r>
              <a:rPr lang="en-US" dirty="0" smtClean="0"/>
              <a:t>What </a:t>
            </a:r>
            <a:r>
              <a:rPr lang="en-US" dirty="0"/>
              <a:t>are the advantages of ontology over </a:t>
            </a:r>
            <a:r>
              <a:rPr lang="en-US" dirty="0" smtClean="0"/>
              <a:t>database?</a:t>
            </a:r>
          </a:p>
          <a:p>
            <a:pPr>
              <a:buClr>
                <a:srgbClr val="C00000"/>
              </a:buClr>
              <a:buFont typeface="Wingdings" panose="05000000000000000000" pitchFamily="2" charset="2"/>
              <a:buChar char="ü"/>
            </a:pPr>
            <a:r>
              <a:rPr lang="en-US" dirty="0"/>
              <a:t> </a:t>
            </a:r>
            <a:r>
              <a:rPr lang="en-US" dirty="0" smtClean="0"/>
              <a:t>What </a:t>
            </a:r>
            <a:r>
              <a:rPr lang="en-US" dirty="0"/>
              <a:t>is the main goal of </a:t>
            </a:r>
            <a:r>
              <a:rPr lang="en-US" dirty="0" smtClean="0"/>
              <a:t>ontology?</a:t>
            </a:r>
          </a:p>
          <a:p>
            <a:pPr>
              <a:buClr>
                <a:srgbClr val="C00000"/>
              </a:buClr>
              <a:buFont typeface="Wingdings" panose="05000000000000000000" pitchFamily="2" charset="2"/>
              <a:buChar char="ü"/>
            </a:pPr>
            <a:r>
              <a:rPr lang="en-US" dirty="0"/>
              <a:t> </a:t>
            </a:r>
            <a:r>
              <a:rPr lang="en-US" dirty="0" smtClean="0"/>
              <a:t>Why </a:t>
            </a:r>
            <a:r>
              <a:rPr lang="en-US" dirty="0"/>
              <a:t>is ontology </a:t>
            </a:r>
            <a:r>
              <a:rPr lang="en-US" dirty="0" smtClean="0"/>
              <a:t>important? </a:t>
            </a:r>
          </a:p>
          <a:p>
            <a:pPr>
              <a:buClr>
                <a:srgbClr val="C00000"/>
              </a:buClr>
              <a:buFont typeface="Wingdings" panose="05000000000000000000" pitchFamily="2" charset="2"/>
              <a:buChar char="ü"/>
            </a:pPr>
            <a:r>
              <a:rPr lang="en-US" dirty="0"/>
              <a:t> </a:t>
            </a:r>
            <a:r>
              <a:rPr lang="en-US" dirty="0" smtClean="0"/>
              <a:t>What </a:t>
            </a:r>
            <a:r>
              <a:rPr lang="en-US" dirty="0"/>
              <a:t>is the application of </a:t>
            </a:r>
            <a:r>
              <a:rPr lang="en-US" dirty="0" smtClean="0"/>
              <a:t>ontology?</a:t>
            </a:r>
          </a:p>
          <a:p>
            <a:pPr>
              <a:buClr>
                <a:srgbClr val="C00000"/>
              </a:buClr>
              <a:buFont typeface="Wingdings" panose="05000000000000000000" pitchFamily="2" charset="2"/>
              <a:buChar char="ü"/>
            </a:pPr>
            <a:r>
              <a:rPr lang="en-US" dirty="0"/>
              <a:t> </a:t>
            </a:r>
            <a:r>
              <a:rPr lang="en-US" dirty="0" smtClean="0"/>
              <a:t>Web </a:t>
            </a:r>
            <a:r>
              <a:rPr lang="en-US" dirty="0" smtClean="0"/>
              <a:t>ontology Language(OWL)</a:t>
            </a:r>
            <a:br>
              <a:rPr lang="en-US" dirty="0" smtClean="0"/>
            </a:br>
            <a:r>
              <a:rPr lang="en-US" dirty="0" smtClean="0"/>
              <a:t/>
            </a:r>
            <a:br>
              <a:rPr lang="en-US" dirty="0" smtClean="0"/>
            </a:br>
            <a:endParaRPr lang="en-US" dirty="0"/>
          </a:p>
        </p:txBody>
      </p:sp>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Conclusions</a:t>
            </a: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31</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1"/>
          <p:cNvPicPr>
            <a:picLocks noChangeAspect="1"/>
          </p:cNvPicPr>
          <p:nvPr/>
        </p:nvPicPr>
        <p:blipFill rotWithShape="1">
          <a:blip r:embed="rId2"/>
          <a:srcRect l="47394" t="41779" r="43700" b="30418"/>
          <a:stretch/>
        </p:blipFill>
        <p:spPr>
          <a:xfrm flipH="1">
            <a:off x="9474224" y="2380535"/>
            <a:ext cx="1441681" cy="3241517"/>
          </a:xfrm>
          <a:prstGeom prst="rect">
            <a:avLst/>
          </a:prstGeom>
        </p:spPr>
      </p:pic>
    </p:spTree>
    <p:extLst>
      <p:ext uri="{BB962C8B-B14F-4D97-AF65-F5344CB8AC3E}">
        <p14:creationId xmlns:p14="http://schemas.microsoft.com/office/powerpoint/2010/main" val="8052537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32</a:t>
            </a:r>
            <a:endParaRPr lang="en-US" sz="1400"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2"/>
          <a:srcRect l="58073" t="26203" r="8842" b="25335"/>
          <a:stretch/>
        </p:blipFill>
        <p:spPr>
          <a:xfrm>
            <a:off x="731521" y="1420837"/>
            <a:ext cx="5839096" cy="4586068"/>
          </a:xfrm>
          <a:prstGeom prst="rect">
            <a:avLst/>
          </a:prstGeom>
        </p:spPr>
      </p:pic>
      <p:sp>
        <p:nvSpPr>
          <p:cNvPr id="8" name="Content Placeholder 7"/>
          <p:cNvSpPr>
            <a:spLocks noGrp="1"/>
          </p:cNvSpPr>
          <p:nvPr>
            <p:ph idx="1"/>
          </p:nvPr>
        </p:nvSpPr>
        <p:spPr>
          <a:xfrm>
            <a:off x="6800999" y="1035036"/>
            <a:ext cx="4391297" cy="4351338"/>
          </a:xfrm>
        </p:spPr>
        <p:txBody>
          <a:bodyPr/>
          <a:lstStyle/>
          <a:p>
            <a:pPr marL="0" indent="0">
              <a:buNone/>
            </a:pPr>
            <a:endParaRPr lang="en-US" dirty="0" smtClean="0"/>
          </a:p>
          <a:p>
            <a:pPr marL="0" indent="0">
              <a:buNone/>
            </a:pPr>
            <a:endParaRPr lang="en-US" dirty="0"/>
          </a:p>
          <a:p>
            <a:pPr marL="0" indent="0">
              <a:buNone/>
            </a:pPr>
            <a:endParaRPr lang="en-US" dirty="0" smtClean="0"/>
          </a:p>
          <a:p>
            <a:pPr marL="0" indent="0">
              <a:buNone/>
            </a:pPr>
            <a:r>
              <a:rPr lang="en-US" sz="7200" dirty="0" smtClean="0">
                <a:latin typeface="Baskerville Old Face" panose="02020602080505020303" pitchFamily="18" charset="0"/>
              </a:rPr>
              <a:t>Thank You</a:t>
            </a:r>
            <a:endParaRPr lang="en-US" sz="7200" dirty="0">
              <a:latin typeface="Baskerville Old Face" panose="02020602080505020303" pitchFamily="18" charset="0"/>
            </a:endParaRPr>
          </a:p>
        </p:txBody>
      </p:sp>
      <p:pic>
        <p:nvPicPr>
          <p:cNvPr id="10" name="Content Placeholder 1"/>
          <p:cNvPicPr>
            <a:picLocks noChangeAspect="1"/>
          </p:cNvPicPr>
          <p:nvPr/>
        </p:nvPicPr>
        <p:blipFill rotWithShape="1">
          <a:blip r:embed="rId3"/>
          <a:srcRect l="47394" t="41779" r="43700" b="30418"/>
          <a:stretch/>
        </p:blipFill>
        <p:spPr>
          <a:xfrm rot="21112404">
            <a:off x="8363216" y="3556808"/>
            <a:ext cx="1266865" cy="2223476"/>
          </a:xfrm>
          <a:prstGeom prst="rect">
            <a:avLst/>
          </a:prstGeom>
        </p:spPr>
      </p:pic>
    </p:spTree>
    <p:extLst>
      <p:ext uri="{BB962C8B-B14F-4D97-AF65-F5344CB8AC3E}">
        <p14:creationId xmlns:p14="http://schemas.microsoft.com/office/powerpoint/2010/main" val="9909409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88720"/>
            <a:ext cx="10515600" cy="5225143"/>
          </a:xfrm>
        </p:spPr>
        <p:txBody>
          <a:bodyPr>
            <a:normAutofit/>
          </a:bodyPr>
          <a:lstStyle/>
          <a:p>
            <a:pPr algn="just">
              <a:buClr>
                <a:srgbClr val="C00000"/>
              </a:buClr>
              <a:buFont typeface="Wingdings" panose="05000000000000000000" pitchFamily="2" charset="2"/>
              <a:buChar char="q"/>
            </a:pPr>
            <a:r>
              <a:rPr lang="en-US" sz="2400" dirty="0" smtClean="0"/>
              <a:t> The </a:t>
            </a:r>
            <a:r>
              <a:rPr lang="en-US" sz="2400" dirty="0"/>
              <a:t>Neuroscience Information Framework is a </a:t>
            </a:r>
            <a:r>
              <a:rPr lang="en-US" sz="2400" dirty="0" smtClean="0"/>
              <a:t>dynamic repository </a:t>
            </a:r>
            <a:r>
              <a:rPr lang="en-US" sz="2400" dirty="0"/>
              <a:t>of Web-based </a:t>
            </a:r>
            <a:r>
              <a:rPr lang="en-US" sz="2400" dirty="0" smtClean="0"/>
              <a:t>neuroscience, global </a:t>
            </a:r>
            <a:r>
              <a:rPr lang="en-US" sz="2400" dirty="0"/>
              <a:t>neuroscience web resources, including experimental, clinical, and translational neuroscience databases, knowledge bases, atlases, and genetic/genomic resources and provides many authoritative links throughout the neuroscience portal of </a:t>
            </a:r>
            <a:r>
              <a:rPr lang="en-US" sz="2400" dirty="0" smtClean="0"/>
              <a:t>Wikipedia.</a:t>
            </a:r>
          </a:p>
          <a:p>
            <a:pPr algn="just">
              <a:buClr>
                <a:srgbClr val="C00000"/>
              </a:buClr>
              <a:buFont typeface="Wingdings" panose="05000000000000000000" pitchFamily="2" charset="2"/>
              <a:buChar char="q"/>
            </a:pPr>
            <a:r>
              <a:rPr lang="en-US" dirty="0">
                <a:hlinkClick r:id="rId2"/>
              </a:rPr>
              <a:t>Data format</a:t>
            </a:r>
            <a:r>
              <a:rPr lang="en-US" dirty="0"/>
              <a:t>: </a:t>
            </a:r>
            <a:r>
              <a:rPr lang="en-US" dirty="0">
                <a:hlinkClick r:id="rId3"/>
              </a:rPr>
              <a:t>html</a:t>
            </a:r>
            <a:r>
              <a:rPr lang="en-US" dirty="0"/>
              <a:t>, </a:t>
            </a:r>
            <a:r>
              <a:rPr lang="en-US" dirty="0">
                <a:hlinkClick r:id="rId4"/>
              </a:rPr>
              <a:t>xml</a:t>
            </a:r>
            <a:r>
              <a:rPr lang="en-US" dirty="0"/>
              <a:t>, </a:t>
            </a:r>
            <a:r>
              <a:rPr lang="en-US" dirty="0" err="1">
                <a:hlinkClick r:id="rId5"/>
              </a:rPr>
              <a:t>json</a:t>
            </a:r>
            <a:r>
              <a:rPr lang="en-US" dirty="0"/>
              <a:t>, </a:t>
            </a:r>
            <a:r>
              <a:rPr lang="en-US" dirty="0">
                <a:hlinkClick r:id="rId6"/>
              </a:rPr>
              <a:t>csv</a:t>
            </a:r>
            <a:endParaRPr lang="en-US" dirty="0"/>
          </a:p>
          <a:p>
            <a:pPr algn="just">
              <a:buClr>
                <a:srgbClr val="C00000"/>
              </a:buClr>
              <a:buFont typeface="Wingdings" panose="05000000000000000000" pitchFamily="2" charset="2"/>
              <a:buChar char="q"/>
            </a:pPr>
            <a:r>
              <a:rPr lang="en-US" sz="2400" dirty="0" smtClean="0"/>
              <a:t> Established </a:t>
            </a:r>
            <a:r>
              <a:rPr lang="en-US" sz="2400" dirty="0"/>
              <a:t>in 2004 by the </a:t>
            </a:r>
            <a:r>
              <a:rPr lang="en-US" sz="2400" u="sng" dirty="0">
                <a:hlinkClick r:id="rId7"/>
              </a:rPr>
              <a:t>National Institutes of </a:t>
            </a:r>
            <a:r>
              <a:rPr lang="en-US" sz="2400" u="sng" dirty="0" smtClean="0">
                <a:hlinkClick r:id="rId7"/>
              </a:rPr>
              <a:t>Health</a:t>
            </a:r>
            <a:r>
              <a:rPr lang="en-US" sz="2400" u="sng" dirty="0" smtClean="0"/>
              <a:t>.</a:t>
            </a:r>
          </a:p>
          <a:p>
            <a:pPr algn="just">
              <a:buClr>
                <a:srgbClr val="C00000"/>
              </a:buClr>
              <a:buFont typeface="Wingdings" panose="05000000000000000000" pitchFamily="2" charset="2"/>
              <a:buChar char="q"/>
            </a:pPr>
            <a:r>
              <a:rPr lang="en-US" sz="2400" dirty="0" smtClean="0"/>
              <a:t> Development </a:t>
            </a:r>
            <a:r>
              <a:rPr lang="en-US" sz="2400" dirty="0"/>
              <a:t>of the NIF started in 2008, when the </a:t>
            </a:r>
            <a:r>
              <a:rPr lang="en-US" sz="2400" dirty="0">
                <a:hlinkClick r:id="rId8" tooltip="University of California, San Diego"/>
              </a:rPr>
              <a:t>University of California, San Diego</a:t>
            </a:r>
            <a:r>
              <a:rPr lang="en-US" sz="2400" dirty="0"/>
              <a:t> School of Medicine obtained an NIH contract to create and maintain "a dynamic inventory of web-based neurosciences data, resources, and tools that scientists and students can access via any computer connected to the </a:t>
            </a:r>
            <a:r>
              <a:rPr lang="en-US" sz="2400" dirty="0" smtClean="0"/>
              <a:t>Internet.</a:t>
            </a:r>
            <a:endParaRPr lang="en-US" sz="2400" dirty="0"/>
          </a:p>
        </p:txBody>
      </p:sp>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cs typeface="Arial" panose="020B0604020202020204" pitchFamily="34" charset="0"/>
              </a:rPr>
              <a:t>	</a:t>
            </a:r>
            <a:r>
              <a:rPr lang="en-US" sz="3200" dirty="0" smtClean="0">
                <a:cs typeface="Arial" panose="020B0604020202020204" pitchFamily="34" charset="0"/>
              </a:rPr>
              <a:t>NIF </a:t>
            </a:r>
            <a:r>
              <a:rPr lang="en-US" sz="3200" dirty="0">
                <a:cs typeface="Arial" panose="020B0604020202020204" pitchFamily="34" charset="0"/>
              </a:rPr>
              <a:t>- </a:t>
            </a:r>
            <a:r>
              <a:rPr lang="en-US" sz="3200" dirty="0" smtClean="0">
                <a:cs typeface="Arial" panose="020B0604020202020204" pitchFamily="34" charset="0"/>
              </a:rPr>
              <a:t>Neuroscience </a:t>
            </a:r>
            <a:r>
              <a:rPr lang="en-US" sz="3200" dirty="0">
                <a:cs typeface="Arial" panose="020B0604020202020204" pitchFamily="34" charset="0"/>
              </a:rPr>
              <a:t>Information Framework</a:t>
            </a:r>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4</a:t>
            </a:r>
            <a:endParaRPr lang="en-US"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https://en.wikipedia.org/wiki/Neuroscience_Information_Framework</a:t>
            </a:r>
          </a:p>
        </p:txBody>
      </p:sp>
    </p:spTree>
    <p:extLst>
      <p:ext uri="{BB962C8B-B14F-4D97-AF65-F5344CB8AC3E}">
        <p14:creationId xmlns:p14="http://schemas.microsoft.com/office/powerpoint/2010/main" val="14732259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NIF- </a:t>
            </a:r>
            <a:r>
              <a:rPr lang="en-US" sz="3200" dirty="0" err="1" smtClean="0"/>
              <a:t>SciCrunch</a:t>
            </a: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5</a:t>
            </a:r>
            <a:endParaRPr lang="en-US"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https://scicrunch.org/</a:t>
            </a:r>
          </a:p>
        </p:txBody>
      </p:sp>
      <p:sp>
        <p:nvSpPr>
          <p:cNvPr id="2" name="Content Placeholder 1"/>
          <p:cNvSpPr>
            <a:spLocks noGrp="1"/>
          </p:cNvSpPr>
          <p:nvPr>
            <p:ph idx="1"/>
          </p:nvPr>
        </p:nvSpPr>
        <p:spPr>
          <a:xfrm>
            <a:off x="470388" y="965889"/>
            <a:ext cx="10413023" cy="5186473"/>
          </a:xfrm>
        </p:spPr>
        <p:txBody>
          <a:bodyPr>
            <a:normAutofit fontScale="92500"/>
          </a:bodyPr>
          <a:lstStyle/>
          <a:p>
            <a:pPr>
              <a:buClr>
                <a:srgbClr val="C00000"/>
              </a:buClr>
              <a:buFont typeface="Wingdings" panose="05000000000000000000" pitchFamily="2" charset="2"/>
              <a:buChar char="q"/>
            </a:pPr>
            <a:r>
              <a:rPr lang="en-US" dirty="0" smtClean="0"/>
              <a:t> The main goal of establishing NIF is to build a culture of data sharing.</a:t>
            </a:r>
          </a:p>
          <a:p>
            <a:pPr>
              <a:buClr>
                <a:srgbClr val="C00000"/>
              </a:buClr>
              <a:buFont typeface="Wingdings" panose="05000000000000000000" pitchFamily="2" charset="2"/>
              <a:buChar char="q"/>
            </a:pPr>
            <a:r>
              <a:rPr lang="en-US" dirty="0" smtClean="0"/>
              <a:t> This creates a strong community of researchers as “One mind for research”.</a:t>
            </a:r>
          </a:p>
          <a:p>
            <a:pPr>
              <a:buClr>
                <a:srgbClr val="C00000"/>
              </a:buClr>
              <a:buFont typeface="Wingdings" panose="05000000000000000000" pitchFamily="2" charset="2"/>
              <a:buChar char="q"/>
            </a:pPr>
            <a:r>
              <a:rPr lang="en-US" dirty="0" smtClean="0"/>
              <a:t> </a:t>
            </a:r>
            <a:r>
              <a:rPr lang="en-US" b="1" dirty="0" err="1" smtClean="0"/>
              <a:t>SciCrunch</a:t>
            </a:r>
            <a:r>
              <a:rPr lang="en-US" b="1" dirty="0" smtClean="0"/>
              <a:t>-</a:t>
            </a:r>
            <a:r>
              <a:rPr lang="en-US" dirty="0" smtClean="0"/>
              <a:t> NIF has been adapted to create </a:t>
            </a:r>
            <a:r>
              <a:rPr lang="en-US" dirty="0" err="1" smtClean="0"/>
              <a:t>SciCrunch</a:t>
            </a:r>
            <a:r>
              <a:rPr lang="en-US" dirty="0" smtClean="0"/>
              <a:t> to create more narrow community based portals based on common data platform.</a:t>
            </a:r>
          </a:p>
          <a:p>
            <a:pPr lvl="1">
              <a:buClr>
                <a:srgbClr val="C00000"/>
              </a:buClr>
              <a:buFont typeface="Symbol" panose="05050102010706020507" pitchFamily="18" charset="2"/>
              <a:buChar char=""/>
            </a:pPr>
            <a:r>
              <a:rPr lang="en-US" dirty="0" smtClean="0"/>
              <a:t>Cost effective. Data portal can be </a:t>
            </a:r>
          </a:p>
          <a:p>
            <a:pPr marL="457200" lvl="1" indent="0">
              <a:buClr>
                <a:srgbClr val="C00000"/>
              </a:buClr>
              <a:buNone/>
            </a:pPr>
            <a:r>
              <a:rPr lang="en-US" dirty="0" smtClean="0"/>
              <a:t>set up in a few hours.</a:t>
            </a:r>
          </a:p>
          <a:p>
            <a:pPr lvl="1">
              <a:buClr>
                <a:srgbClr val="C00000"/>
              </a:buClr>
              <a:buFont typeface="Symbol" panose="05050102010706020507" pitchFamily="18" charset="2"/>
              <a:buChar char=""/>
            </a:pPr>
            <a:r>
              <a:rPr lang="en-US" dirty="0" smtClean="0"/>
              <a:t>Allows researchers organize and </a:t>
            </a:r>
          </a:p>
          <a:p>
            <a:pPr marL="457200" lvl="1" indent="0">
              <a:buClr>
                <a:srgbClr val="C00000"/>
              </a:buClr>
              <a:buNone/>
            </a:pPr>
            <a:r>
              <a:rPr lang="en-US" dirty="0" smtClean="0"/>
              <a:t>store their data.</a:t>
            </a:r>
          </a:p>
          <a:p>
            <a:pPr lvl="1">
              <a:buClr>
                <a:srgbClr val="C00000"/>
              </a:buClr>
              <a:buFont typeface="Symbol" panose="05050102010706020507" pitchFamily="18" charset="2"/>
              <a:buChar char=""/>
            </a:pPr>
            <a:r>
              <a:rPr lang="en-US" dirty="0" smtClean="0"/>
              <a:t>Connects communities through </a:t>
            </a:r>
          </a:p>
          <a:p>
            <a:pPr marL="457200" lvl="1" indent="0">
              <a:buClr>
                <a:srgbClr val="C00000"/>
              </a:buClr>
              <a:buNone/>
            </a:pPr>
            <a:r>
              <a:rPr lang="en-US" dirty="0" smtClean="0"/>
              <a:t>data and tools.</a:t>
            </a:r>
          </a:p>
          <a:p>
            <a:pPr lvl="1">
              <a:buClr>
                <a:srgbClr val="C00000"/>
              </a:buClr>
              <a:buFont typeface="Symbol" panose="05050102010706020507" pitchFamily="18" charset="2"/>
              <a:buChar char=""/>
            </a:pPr>
            <a:r>
              <a:rPr lang="en-US" dirty="0" smtClean="0"/>
              <a:t>Shared curation shared knowledge</a:t>
            </a:r>
          </a:p>
          <a:p>
            <a:pPr lvl="1">
              <a:buClr>
                <a:srgbClr val="C00000"/>
              </a:buClr>
              <a:buFont typeface="Symbol" panose="05050102010706020507" pitchFamily="18" charset="2"/>
              <a:buChar char=""/>
            </a:pPr>
            <a:endParaRPr lang="en-US" dirty="0"/>
          </a:p>
          <a:p>
            <a:pPr>
              <a:buClr>
                <a:srgbClr val="C00000"/>
              </a:buClr>
              <a:buFont typeface="Wingdings" panose="05000000000000000000" pitchFamily="2" charset="2"/>
              <a:buChar char="q"/>
            </a:pPr>
            <a:endParaRPr lang="en-US" dirty="0"/>
          </a:p>
        </p:txBody>
      </p:sp>
      <p:pic>
        <p:nvPicPr>
          <p:cNvPr id="7" name="Content Placeholder 3"/>
          <p:cNvPicPr>
            <a:picLocks noChangeAspect="1"/>
          </p:cNvPicPr>
          <p:nvPr/>
        </p:nvPicPr>
        <p:blipFill rotWithShape="1">
          <a:blip r:embed="rId2"/>
          <a:srcRect l="324" t="10989" r="743" b="5989"/>
          <a:stretch/>
        </p:blipFill>
        <p:spPr>
          <a:xfrm>
            <a:off x="5676899" y="3155941"/>
            <a:ext cx="6131755" cy="3216723"/>
          </a:xfrm>
          <a:prstGeom prst="rect">
            <a:avLst/>
          </a:prstGeom>
        </p:spPr>
      </p:pic>
    </p:spTree>
    <p:extLst>
      <p:ext uri="{BB962C8B-B14F-4D97-AF65-F5344CB8AC3E}">
        <p14:creationId xmlns:p14="http://schemas.microsoft.com/office/powerpoint/2010/main" val="21057088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Data Federation</a:t>
            </a: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6</a:t>
            </a:r>
            <a:endParaRPr lang="en-US"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buClr>
                <a:srgbClr val="C00000"/>
              </a:buClr>
            </a:pPr>
            <a:r>
              <a:rPr lang="en-US" dirty="0" smtClean="0"/>
              <a:t>		</a:t>
            </a:r>
            <a:r>
              <a:rPr lang="en-US" sz="1600" dirty="0" smtClean="0"/>
              <a:t>https</a:t>
            </a:r>
            <a:r>
              <a:rPr lang="en-US" sz="1600" dirty="0"/>
              <a:t>://www.tibco.com/reference-center/what-is-a-data-federation</a:t>
            </a:r>
          </a:p>
        </p:txBody>
      </p:sp>
      <p:sp>
        <p:nvSpPr>
          <p:cNvPr id="4" name="Content Placeholder 3"/>
          <p:cNvSpPr>
            <a:spLocks noGrp="1"/>
          </p:cNvSpPr>
          <p:nvPr>
            <p:ph idx="1"/>
          </p:nvPr>
        </p:nvSpPr>
        <p:spPr>
          <a:xfrm>
            <a:off x="838200" y="1181687"/>
            <a:ext cx="10317480" cy="5192988"/>
          </a:xfrm>
        </p:spPr>
        <p:txBody>
          <a:bodyPr>
            <a:normAutofit lnSpcReduction="10000"/>
          </a:bodyPr>
          <a:lstStyle/>
          <a:p>
            <a:pPr algn="just">
              <a:buClr>
                <a:srgbClr val="C00000"/>
              </a:buClr>
              <a:buFont typeface="Wingdings" panose="05000000000000000000" pitchFamily="2" charset="2"/>
              <a:buChar char="q"/>
            </a:pPr>
            <a:r>
              <a:rPr lang="en-US" dirty="0" smtClean="0"/>
              <a:t> </a:t>
            </a:r>
            <a:r>
              <a:rPr lang="en-US" b="1" dirty="0">
                <a:solidFill>
                  <a:srgbClr val="C00000"/>
                </a:solidFill>
              </a:rPr>
              <a:t>D</a:t>
            </a:r>
            <a:r>
              <a:rPr lang="en-US" b="1" dirty="0" smtClean="0">
                <a:solidFill>
                  <a:srgbClr val="C00000"/>
                </a:solidFill>
              </a:rPr>
              <a:t>ata Federation: </a:t>
            </a:r>
            <a:r>
              <a:rPr lang="en-US" dirty="0"/>
              <a:t>is a software process that allows multiple databases </a:t>
            </a:r>
            <a:r>
              <a:rPr lang="en-US" dirty="0" smtClean="0"/>
              <a:t>to appear and </a:t>
            </a:r>
            <a:r>
              <a:rPr lang="en-US" dirty="0"/>
              <a:t>function as one. </a:t>
            </a:r>
            <a:r>
              <a:rPr lang="en-US" dirty="0" smtClean="0"/>
              <a:t>This creates </a:t>
            </a:r>
            <a:r>
              <a:rPr lang="en-US" dirty="0"/>
              <a:t>virtual </a:t>
            </a:r>
            <a:r>
              <a:rPr lang="en-US" dirty="0" smtClean="0"/>
              <a:t>database that </a:t>
            </a:r>
            <a:r>
              <a:rPr lang="en-US" dirty="0"/>
              <a:t>takes data from a range of sources and converts them all to a common model. </a:t>
            </a:r>
            <a:endParaRPr lang="en-US" dirty="0" smtClean="0"/>
          </a:p>
          <a:p>
            <a:pPr algn="just">
              <a:buClr>
                <a:srgbClr val="C00000"/>
              </a:buClr>
              <a:buFont typeface="Symbol" panose="05050102010706020507" pitchFamily="18" charset="2"/>
              <a:buChar char=""/>
            </a:pPr>
            <a:r>
              <a:rPr lang="en-US" dirty="0" smtClean="0"/>
              <a:t>This </a:t>
            </a:r>
            <a:r>
              <a:rPr lang="en-US" dirty="0"/>
              <a:t>provides a single source of data for front-end applications. A data federation is part of the data virtualization </a:t>
            </a:r>
            <a:r>
              <a:rPr lang="en-US" dirty="0" smtClean="0"/>
              <a:t>framework.</a:t>
            </a:r>
          </a:p>
          <a:p>
            <a:pPr algn="just">
              <a:buClr>
                <a:srgbClr val="C00000"/>
              </a:buClr>
              <a:buFont typeface="Symbol" panose="05050102010706020507" pitchFamily="18" charset="2"/>
              <a:buChar char=""/>
            </a:pPr>
            <a:r>
              <a:rPr lang="en-US" dirty="0" smtClean="0"/>
              <a:t>Data virtualization </a:t>
            </a:r>
            <a:r>
              <a:rPr lang="en-US" dirty="0"/>
              <a:t>grew with data federation but</a:t>
            </a:r>
            <a:r>
              <a:rPr lang="en-US" dirty="0" smtClean="0"/>
              <a:t> sprouted </a:t>
            </a:r>
            <a:r>
              <a:rPr lang="en-US" dirty="0"/>
              <a:t>extra features, applications, and </a:t>
            </a:r>
            <a:r>
              <a:rPr lang="en-US" dirty="0" smtClean="0"/>
              <a:t>functions</a:t>
            </a:r>
          </a:p>
          <a:p>
            <a:pPr marL="0" indent="0" algn="just">
              <a:buClr>
                <a:srgbClr val="C00000"/>
              </a:buClr>
              <a:buNone/>
            </a:pPr>
            <a:endParaRPr lang="en-US" dirty="0" smtClean="0"/>
          </a:p>
          <a:p>
            <a:pPr algn="just">
              <a:buClr>
                <a:srgbClr val="C00000"/>
              </a:buClr>
              <a:buFont typeface="Wingdings" panose="05000000000000000000" pitchFamily="2" charset="2"/>
              <a:buChar char="q"/>
            </a:pPr>
            <a:r>
              <a:rPr lang="en-US" b="1" dirty="0" smtClean="0">
                <a:solidFill>
                  <a:srgbClr val="C00000"/>
                </a:solidFill>
              </a:rPr>
              <a:t>Examples:</a:t>
            </a:r>
            <a:r>
              <a:rPr lang="en-US" dirty="0" smtClean="0"/>
              <a:t> Teradata </a:t>
            </a:r>
            <a:r>
              <a:rPr lang="en-US" dirty="0"/>
              <a:t>with Query Grid, IBM Pure Data Systems with Fluid Query, and SAP HANA with Smart Data Services are some of the products offering data </a:t>
            </a:r>
            <a:r>
              <a:rPr lang="en-US" dirty="0" smtClean="0"/>
              <a:t>federation.</a:t>
            </a:r>
          </a:p>
          <a:p>
            <a:pPr marL="0" indent="0" algn="just">
              <a:buClr>
                <a:srgbClr val="C00000"/>
              </a:buClr>
              <a:buNone/>
            </a:pPr>
            <a:endParaRPr lang="en-US" dirty="0" smtClean="0"/>
          </a:p>
        </p:txBody>
      </p:sp>
    </p:spTree>
    <p:extLst>
      <p:ext uri="{BB962C8B-B14F-4D97-AF65-F5344CB8AC3E}">
        <p14:creationId xmlns:p14="http://schemas.microsoft.com/office/powerpoint/2010/main" val="17316754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Data Federation</a:t>
            </a:r>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7</a:t>
            </a:r>
            <a:endParaRPr lang="en-US"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1"/>
          <p:cNvPicPr>
            <a:picLocks noGrp="1" noChangeAspect="1"/>
          </p:cNvPicPr>
          <p:nvPr>
            <p:ph idx="1"/>
          </p:nvPr>
        </p:nvPicPr>
        <p:blipFill rotWithShape="1">
          <a:blip r:embed="rId2"/>
          <a:srcRect l="2680" t="22057" r="37519" b="19103"/>
          <a:stretch/>
        </p:blipFill>
        <p:spPr>
          <a:xfrm>
            <a:off x="1491177" y="1097278"/>
            <a:ext cx="9566030" cy="5291846"/>
          </a:xfrm>
          <a:prstGeom prst="rect">
            <a:avLst/>
          </a:prstGeom>
        </p:spPr>
      </p:pic>
    </p:spTree>
    <p:extLst>
      <p:ext uri="{BB962C8B-B14F-4D97-AF65-F5344CB8AC3E}">
        <p14:creationId xmlns:p14="http://schemas.microsoft.com/office/powerpoint/2010/main" val="39950007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92332" y="1348595"/>
            <a:ext cx="10463348" cy="5093890"/>
          </a:xfrm>
        </p:spPr>
        <p:txBody>
          <a:bodyPr>
            <a:normAutofit/>
          </a:bodyPr>
          <a:lstStyle/>
          <a:p>
            <a:pPr algn="just">
              <a:buFont typeface="Wingdings" panose="05000000000000000000" pitchFamily="2" charset="2"/>
              <a:buChar char="q"/>
            </a:pPr>
            <a:r>
              <a:rPr lang="en-US" b="1" dirty="0" smtClean="0">
                <a:solidFill>
                  <a:srgbClr val="C00000"/>
                </a:solidFill>
              </a:rPr>
              <a:t> </a:t>
            </a:r>
            <a:r>
              <a:rPr lang="en-US" sz="2400" dirty="0"/>
              <a:t>Data federation eliminates the need to create yet another database or data </a:t>
            </a:r>
            <a:r>
              <a:rPr lang="en-US" sz="2400" dirty="0" smtClean="0"/>
              <a:t>warehouse and save </a:t>
            </a:r>
            <a:r>
              <a:rPr lang="en-US" sz="2400" dirty="0"/>
              <a:t>the cost of creating a permanent, physical relational database</a:t>
            </a:r>
            <a:r>
              <a:rPr lang="en-US" sz="2400" dirty="0" smtClean="0"/>
              <a:t>.</a:t>
            </a:r>
          </a:p>
          <a:p>
            <a:pPr algn="just">
              <a:buClr>
                <a:srgbClr val="C00000"/>
              </a:buClr>
              <a:buFont typeface="Wingdings" panose="05000000000000000000" pitchFamily="2" charset="2"/>
              <a:buChar char="q"/>
            </a:pPr>
            <a:r>
              <a:rPr lang="en-US" sz="2400" dirty="0"/>
              <a:t> </a:t>
            </a:r>
            <a:r>
              <a:rPr lang="en-US" sz="2400" dirty="0" smtClean="0"/>
              <a:t>It manages the integration of individual databases from different sources </a:t>
            </a:r>
            <a:r>
              <a:rPr lang="en-US" sz="2400" dirty="0"/>
              <a:t>with a central data </a:t>
            </a:r>
            <a:r>
              <a:rPr lang="en-US" sz="2400" dirty="0" smtClean="0"/>
              <a:t>store and </a:t>
            </a:r>
            <a:r>
              <a:rPr lang="en-US" sz="2400" dirty="0"/>
              <a:t>makes it accessible under a uniform data </a:t>
            </a:r>
            <a:r>
              <a:rPr lang="en-US" sz="2400" dirty="0" smtClean="0"/>
              <a:t>model </a:t>
            </a:r>
            <a:r>
              <a:rPr lang="en-US" sz="2400" dirty="0"/>
              <a:t>through virtualization rather than by physical storage</a:t>
            </a:r>
            <a:r>
              <a:rPr lang="en-US" sz="2400" dirty="0" smtClean="0"/>
              <a:t>. </a:t>
            </a:r>
          </a:p>
          <a:p>
            <a:pPr algn="just">
              <a:buClr>
                <a:srgbClr val="C00000"/>
              </a:buClr>
              <a:buFont typeface="Wingdings" panose="05000000000000000000" pitchFamily="2" charset="2"/>
              <a:buChar char="q"/>
            </a:pPr>
            <a:r>
              <a:rPr lang="en-US" sz="2400" dirty="0" smtClean="0"/>
              <a:t> It enables querying </a:t>
            </a:r>
            <a:r>
              <a:rPr lang="en-US" sz="2400" dirty="0"/>
              <a:t>data from different sources into a single virtual </a:t>
            </a:r>
            <a:r>
              <a:rPr lang="en-US" sz="2400" dirty="0" smtClean="0"/>
              <a:t>format. As </a:t>
            </a:r>
            <a:r>
              <a:rPr lang="en-US" sz="2400" dirty="0"/>
              <a:t>such, data federation has fewer points of potential </a:t>
            </a:r>
            <a:r>
              <a:rPr lang="en-US" sz="2400" dirty="0" smtClean="0"/>
              <a:t>failure and provides better data integration. </a:t>
            </a:r>
            <a:endParaRPr lang="en-US" sz="2400" dirty="0"/>
          </a:p>
          <a:p>
            <a:pPr algn="just">
              <a:buClr>
                <a:srgbClr val="C00000"/>
              </a:buClr>
              <a:buFont typeface="Wingdings" panose="05000000000000000000" pitchFamily="2" charset="2"/>
              <a:buChar char="q"/>
            </a:pPr>
            <a:r>
              <a:rPr lang="en-US" sz="2400" dirty="0" smtClean="0"/>
              <a:t>A </a:t>
            </a:r>
            <a:r>
              <a:rPr lang="en-US" sz="2400" dirty="0"/>
              <a:t>key advantage of the federation approach is that it allows for real-time information access</a:t>
            </a:r>
            <a:endParaRPr lang="en-US" sz="2400" b="1" dirty="0" smtClean="0">
              <a:solidFill>
                <a:srgbClr val="C00000"/>
              </a:solidFill>
            </a:endParaRPr>
          </a:p>
          <a:p>
            <a:pPr algn="just"/>
            <a:endParaRPr lang="en-US" dirty="0"/>
          </a:p>
        </p:txBody>
      </p:sp>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Why data federation?</a:t>
            </a:r>
            <a:endParaRPr lang="en-US" sz="3200" dirty="0"/>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8</a:t>
            </a:r>
            <a:endParaRPr lang="en-US"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49887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397726"/>
            <a:ext cx="10199914" cy="4779237"/>
          </a:xfrm>
        </p:spPr>
        <p:txBody>
          <a:bodyPr>
            <a:normAutofit/>
          </a:bodyPr>
          <a:lstStyle/>
          <a:p>
            <a:pPr algn="just">
              <a:buClr>
                <a:srgbClr val="C00000"/>
              </a:buClr>
              <a:buFont typeface="Wingdings" panose="05000000000000000000" pitchFamily="2" charset="2"/>
              <a:buChar char="q"/>
            </a:pPr>
            <a:r>
              <a:rPr lang="en-US" sz="2400" b="1" dirty="0">
                <a:solidFill>
                  <a:srgbClr val="C00000"/>
                </a:solidFill>
              </a:rPr>
              <a:t>Federated Database: </a:t>
            </a:r>
            <a:r>
              <a:rPr lang="en-US" sz="2400" dirty="0"/>
              <a:t>system is a type of meta-database management system, which transparently maps multiple autonomous database systems into a single federated database. The constituent databases </a:t>
            </a:r>
            <a:r>
              <a:rPr lang="en-US" sz="2400" dirty="0" smtClean="0"/>
              <a:t>are </a:t>
            </a:r>
            <a:r>
              <a:rPr lang="en-US" sz="2400" dirty="0"/>
              <a:t>fully </a:t>
            </a:r>
            <a:r>
              <a:rPr lang="en-US" sz="2400" dirty="0" smtClean="0"/>
              <a:t>integrated and </a:t>
            </a:r>
            <a:r>
              <a:rPr lang="en-US" sz="2400" dirty="0"/>
              <a:t>interconnected via a computer network and can be geographically decentralized</a:t>
            </a:r>
            <a:r>
              <a:rPr lang="en-US" sz="2400" dirty="0" smtClean="0"/>
              <a:t>.</a:t>
            </a:r>
          </a:p>
          <a:p>
            <a:pPr marL="0" indent="0" algn="just">
              <a:buClr>
                <a:srgbClr val="C00000"/>
              </a:buClr>
              <a:buNone/>
            </a:pPr>
            <a:r>
              <a:rPr lang="en-US" sz="2400" dirty="0" smtClean="0"/>
              <a:t> </a:t>
            </a:r>
          </a:p>
          <a:p>
            <a:pPr algn="just">
              <a:buClr>
                <a:srgbClr val="C00000"/>
              </a:buClr>
              <a:buFont typeface="Wingdings" panose="05000000000000000000" pitchFamily="2" charset="2"/>
              <a:buChar char="q"/>
            </a:pPr>
            <a:r>
              <a:rPr lang="en-US" sz="2400" dirty="0" smtClean="0"/>
              <a:t>Data </a:t>
            </a:r>
            <a:r>
              <a:rPr lang="en-US" sz="2400" dirty="0"/>
              <a:t>sources could be both structured (relational databases, XML documents, </a:t>
            </a:r>
            <a:r>
              <a:rPr lang="en-US" sz="2400" dirty="0" err="1"/>
              <a:t>etc</a:t>
            </a:r>
            <a:r>
              <a:rPr lang="en-US" sz="2400" dirty="0"/>
              <a:t>) and/or unstructured (Excel spread sheets, medical records, </a:t>
            </a:r>
            <a:r>
              <a:rPr lang="en-US" sz="2400" dirty="0" err="1"/>
              <a:t>etc</a:t>
            </a:r>
            <a:r>
              <a:rPr lang="en-US" sz="2400" dirty="0"/>
              <a:t>). </a:t>
            </a:r>
            <a:endParaRPr lang="en-US" sz="2400" dirty="0" smtClean="0"/>
          </a:p>
          <a:p>
            <a:pPr marL="0" indent="0" algn="just">
              <a:buClr>
                <a:srgbClr val="C00000"/>
              </a:buClr>
              <a:buNone/>
            </a:pPr>
            <a:endParaRPr lang="en-US" sz="2400" dirty="0" smtClean="0"/>
          </a:p>
          <a:p>
            <a:pPr algn="just">
              <a:buClr>
                <a:srgbClr val="C00000"/>
              </a:buClr>
              <a:buFont typeface="Wingdings" panose="05000000000000000000" pitchFamily="2" charset="2"/>
              <a:buChar char="q"/>
            </a:pPr>
            <a:r>
              <a:rPr lang="en-US" sz="2400" dirty="0" smtClean="0"/>
              <a:t>Because </a:t>
            </a:r>
            <a:r>
              <a:rPr lang="en-US" sz="2400" dirty="0"/>
              <a:t>various database management systems employ different query languages, federated database systems can apply ‘wrappers’ to the subqueries to translate them into the appropriate query language.</a:t>
            </a:r>
          </a:p>
          <a:p>
            <a:endParaRPr lang="en-US" dirty="0"/>
          </a:p>
        </p:txBody>
      </p:sp>
      <p:sp>
        <p:nvSpPr>
          <p:cNvPr id="5" name="Pentagon 4"/>
          <p:cNvSpPr/>
          <p:nvPr/>
        </p:nvSpPr>
        <p:spPr>
          <a:xfrm>
            <a:off x="0" y="201706"/>
            <a:ext cx="11353801" cy="662939"/>
          </a:xfrm>
          <a:prstGeom prst="homePlat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54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solidFill>
              </a:rPr>
              <a:t>Federated Database</a:t>
            </a:r>
            <a:endParaRPr lang="en-US" sz="3200" dirty="0">
              <a:solidFill>
                <a:schemeClr val="bg1"/>
              </a:solidFill>
            </a:endParaRPr>
          </a:p>
        </p:txBody>
      </p:sp>
      <p:sp>
        <p:nvSpPr>
          <p:cNvPr id="9" name="Diamond 8"/>
          <p:cNvSpPr/>
          <p:nvPr/>
        </p:nvSpPr>
        <p:spPr>
          <a:xfrm>
            <a:off x="11353800" y="101812"/>
            <a:ext cx="838200" cy="866376"/>
          </a:xfrm>
          <a:prstGeom prst="diamond">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2700000" scaled="1"/>
            <a:tileRect/>
          </a:gra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9</a:t>
            </a:r>
            <a:endParaRPr lang="en-US" b="1" dirty="0"/>
          </a:p>
        </p:txBody>
      </p:sp>
      <p:sp>
        <p:nvSpPr>
          <p:cNvPr id="6" name="Rectangle 5"/>
          <p:cNvSpPr/>
          <p:nvPr/>
        </p:nvSpPr>
        <p:spPr>
          <a:xfrm>
            <a:off x="0" y="6609806"/>
            <a:ext cx="12192000" cy="248194"/>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62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https://en.wikipedia.org/wiki/Federated_database_system</a:t>
            </a:r>
          </a:p>
        </p:txBody>
      </p:sp>
    </p:spTree>
    <p:extLst>
      <p:ext uri="{BB962C8B-B14F-4D97-AF65-F5344CB8AC3E}">
        <p14:creationId xmlns:p14="http://schemas.microsoft.com/office/powerpoint/2010/main" val="41779479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4088</TotalTime>
  <Words>1961</Words>
  <Application>Microsoft Office PowerPoint</Application>
  <PresentationFormat>Widescreen</PresentationFormat>
  <Paragraphs>260</Paragraphs>
  <Slides>32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Arial</vt:lpstr>
      <vt:lpstr>Baskerville Old Face</vt:lpstr>
      <vt:lpstr>Calibri</vt:lpstr>
      <vt:lpstr>Calibri Light</vt:lpstr>
      <vt:lpstr>Google Sans</vt:lpstr>
      <vt:lpstr>Symbol</vt:lpstr>
      <vt:lpstr>Wingdings</vt:lpstr>
      <vt:lpstr>Office Theme</vt:lpstr>
      <vt:lpstr>Introduction to Databases and Ontologies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94</cp:revision>
  <dcterms:created xsi:type="dcterms:W3CDTF">2023-05-21T05:05:56Z</dcterms:created>
  <dcterms:modified xsi:type="dcterms:W3CDTF">2023-05-27T17:08:57Z</dcterms:modified>
</cp:coreProperties>
</file>

<file path=docProps/thumbnail.jpeg>
</file>